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9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0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5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</p:sldMasterIdLst>
  <p:sldIdLst>
    <p:sldId id="437" r:id="rId4"/>
    <p:sldId id="441" r:id="rId5"/>
    <p:sldId id="257" r:id="rId6"/>
    <p:sldId id="273" r:id="rId7"/>
    <p:sldId id="274" r:id="rId8"/>
    <p:sldId id="259" r:id="rId9"/>
    <p:sldId id="275" r:id="rId10"/>
    <p:sldId id="276" r:id="rId11"/>
    <p:sldId id="260" r:id="rId12"/>
    <p:sldId id="261" r:id="rId13"/>
    <p:sldId id="277" r:id="rId14"/>
    <p:sldId id="278" r:id="rId15"/>
    <p:sldId id="262" r:id="rId16"/>
    <p:sldId id="263" r:id="rId17"/>
    <p:sldId id="279" r:id="rId18"/>
    <p:sldId id="302" r:id="rId19"/>
    <p:sldId id="264" r:id="rId20"/>
    <p:sldId id="281" r:id="rId21"/>
    <p:sldId id="312" r:id="rId22"/>
    <p:sldId id="265" r:id="rId23"/>
    <p:sldId id="283" r:id="rId24"/>
    <p:sldId id="304" r:id="rId25"/>
    <p:sldId id="266" r:id="rId26"/>
    <p:sldId id="285" r:id="rId27"/>
    <p:sldId id="305" r:id="rId28"/>
    <p:sldId id="267" r:id="rId29"/>
    <p:sldId id="287" r:id="rId30"/>
    <p:sldId id="306" r:id="rId31"/>
    <p:sldId id="268" r:id="rId32"/>
    <p:sldId id="289" r:id="rId33"/>
    <p:sldId id="307" r:id="rId34"/>
    <p:sldId id="269" r:id="rId35"/>
    <p:sldId id="308" r:id="rId36"/>
    <p:sldId id="292" r:id="rId37"/>
    <p:sldId id="270" r:id="rId38"/>
    <p:sldId id="293" r:id="rId39"/>
    <p:sldId id="309" r:id="rId40"/>
    <p:sldId id="271" r:id="rId41"/>
    <p:sldId id="295" r:id="rId42"/>
    <p:sldId id="310" r:id="rId43"/>
    <p:sldId id="272" r:id="rId44"/>
    <p:sldId id="297" r:id="rId45"/>
    <p:sldId id="311" r:id="rId46"/>
    <p:sldId id="442" r:id="rId47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086" y="72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16%20-%20&#913;&#965;&#964;&#959;&#948;&#953;&#959;&#943;&#954;&#951;&#963;&#951;\Book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%20Boss\Documents\3-REPOSITION\2022\16%20-%20&#913;&#965;&#964;&#959;&#948;&#953;&#959;&#943;&#954;&#951;&#963;&#951;\Book1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Da%20Boss\Documents\3-REPOSITION\2022\16%20-%20&#913;&#965;&#964;&#959;&#948;&#953;&#959;&#943;&#954;&#951;&#963;&#951;\Book1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4336917562724013E-2"/>
          <c:y val="3.139148509294238E-2"/>
          <c:w val="0.9713261648745517"/>
          <c:h val="0.94687594830425148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71-4E1E-B627-31BCCFE14F43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A71-4E1E-B627-31BCCFE14F43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8A71-4E1E-B627-31BCCFE14F43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71-4E1E-B627-31BCCFE14F43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A71-4E1E-B627-31BCCFE14F43}"/>
                </c:ext>
              </c:extLst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8A71-4E1E-B627-31BCCFE14F43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8A71-4E1E-B627-31BCCFE14F43}"/>
                </c:ext>
              </c:extLst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A71-4E1E-B627-31BCCFE14F43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Sheet1!$B$3:$B$6</c:f>
              <c:strCache>
                <c:ptCount val="4"/>
                <c:pt idx="0">
                  <c:v>Πήγε καλύτερα</c:v>
                </c:pt>
                <c:pt idx="1">
                  <c:v>Χειρότερα</c:v>
                </c:pt>
                <c:pt idx="2">
                  <c:v>Δεν άλλαξε κάτι ιδιαίτερα</c:v>
                </c:pt>
                <c:pt idx="3">
                  <c:v>ΔΓ/ΔΑ</c:v>
                </c:pt>
              </c:strCache>
            </c:strRef>
          </c:cat>
          <c:val>
            <c:numRef>
              <c:f>Sheet1!$E$3:$E$6</c:f>
              <c:numCache>
                <c:formatCode>0.0</c:formatCode>
                <c:ptCount val="4"/>
                <c:pt idx="0">
                  <c:v>27.134271342713365</c:v>
                </c:pt>
                <c:pt idx="1">
                  <c:v>24.746247462474575</c:v>
                </c:pt>
                <c:pt idx="2">
                  <c:v>47.23847238472397</c:v>
                </c:pt>
                <c:pt idx="3">
                  <c:v>0.88100881008810106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71-437A-8870-76483B37F0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83F0-4548-98D2-00433CA86AE8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3F0-4548-98D2-00433CA86AE8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3F0-4548-98D2-00433CA86AE8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3F0-4548-98D2-00433CA86AE8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3F0-4548-98D2-00433CA86AE8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83F0-4548-98D2-00433CA86AE8}"/>
                </c:ext>
              </c:extLst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3F0-4548-98D2-00433CA86AE8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83F0-4548-98D2-00433CA86AE8}"/>
                </c:ext>
              </c:extLst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3F0-4548-98D2-00433CA86AE8}"/>
                </c:ext>
              </c:extLst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83F0-4548-98D2-00433CA86AE8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Sheet1!$B$111:$B$115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Sheet1!$E$111:$E$115</c:f>
              <c:numCache>
                <c:formatCode>0.0</c:formatCode>
                <c:ptCount val="5"/>
                <c:pt idx="0">
                  <c:v>28.611286112861112</c:v>
                </c:pt>
                <c:pt idx="1">
                  <c:v>18.595185951859506</c:v>
                </c:pt>
                <c:pt idx="2">
                  <c:v>9.4400944009440177</c:v>
                </c:pt>
                <c:pt idx="3">
                  <c:v>10.507105071050718</c:v>
                </c:pt>
                <c:pt idx="4">
                  <c:v>32.846328463284635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84-4A69-93D0-2501195E8C7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6219-4B89-8FD0-24E130C0670A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219-4B89-8FD0-24E130C0670A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219-4B89-8FD0-24E130C0670A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219-4B89-8FD0-24E130C0670A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219-4B89-8FD0-24E130C0670A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219-4B89-8FD0-24E130C0670A}"/>
                </c:ext>
              </c:extLst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219-4B89-8FD0-24E130C0670A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219-4B89-8FD0-24E130C0670A}"/>
                </c:ext>
              </c:extLst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219-4B89-8FD0-24E130C0670A}"/>
                </c:ext>
              </c:extLst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6219-4B89-8FD0-24E130C0670A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Sheet1!$B$122:$B$126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Sheet1!$E$122:$E$126</c:f>
              <c:numCache>
                <c:formatCode>0.0</c:formatCode>
                <c:ptCount val="5"/>
                <c:pt idx="0">
                  <c:v>27.931279312793134</c:v>
                </c:pt>
                <c:pt idx="1">
                  <c:v>22.437224372243705</c:v>
                </c:pt>
                <c:pt idx="2">
                  <c:v>17.412174121741216</c:v>
                </c:pt>
                <c:pt idx="3">
                  <c:v>20.321203212032103</c:v>
                </c:pt>
                <c:pt idx="4">
                  <c:v>11.898118981189832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3-4772-83E7-0B4AB8CFA43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6F58-4CEC-B06C-408B342CB86F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F58-4CEC-B06C-408B342CB86F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F58-4CEC-B06C-408B342CB86F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F58-4CEC-B06C-408B342CB86F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F58-4CEC-B06C-408B342CB86F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F58-4CEC-B06C-408B342CB86F}"/>
                </c:ext>
              </c:extLst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F58-4CEC-B06C-408B342CB86F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F58-4CEC-B06C-408B342CB86F}"/>
                </c:ext>
              </c:extLst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F58-4CEC-B06C-408B342CB86F}"/>
                </c:ext>
              </c:extLst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6F58-4CEC-B06C-408B342CB86F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Sheet1!$B$132:$B$136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Sheet1!$E$132:$E$136</c:f>
              <c:numCache>
                <c:formatCode>0.0</c:formatCode>
                <c:ptCount val="5"/>
                <c:pt idx="0">
                  <c:v>38.888388883888872</c:v>
                </c:pt>
                <c:pt idx="1">
                  <c:v>22.03622036220359</c:v>
                </c:pt>
                <c:pt idx="2">
                  <c:v>10.164101641016419</c:v>
                </c:pt>
                <c:pt idx="3">
                  <c:v>18.729187291872901</c:v>
                </c:pt>
                <c:pt idx="4">
                  <c:v>10.182101821018216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CD-4EF1-AA9D-D9F11343E9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568-44D3-AEF9-1795BE7DF2E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568-44D3-AEF9-1795BE7DF2E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6568-44D3-AEF9-1795BE7DF2E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6568-44D3-AEF9-1795BE7DF2E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6568-44D3-AEF9-1795BE7DF2E1}"/>
              </c:ext>
            </c:extLst>
          </c:dPt>
          <c:dLbls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Sheet1!$B$142:$B$146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Sheet1!$E$142:$E$146</c:f>
              <c:numCache>
                <c:formatCode>0.0</c:formatCode>
                <c:ptCount val="5"/>
                <c:pt idx="0">
                  <c:v>60.118601186011951</c:v>
                </c:pt>
                <c:pt idx="1">
                  <c:v>22.214222142221359</c:v>
                </c:pt>
                <c:pt idx="2">
                  <c:v>6.1370613706136963</c:v>
                </c:pt>
                <c:pt idx="3">
                  <c:v>7.8300783007830015</c:v>
                </c:pt>
                <c:pt idx="4">
                  <c:v>3.7000370003699992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46-47B3-A56E-DA627F59F6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004033220187672"/>
          <c:y val="0.12141565163555695"/>
          <c:w val="0.11213953094572855"/>
          <c:h val="0.7113993544872543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627C-4A60-9694-7E8BAB8B63A8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627C-4A60-9694-7E8BAB8B63A8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627C-4A60-9694-7E8BAB8B63A8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627C-4A60-9694-7E8BAB8B63A8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627C-4A60-9694-7E8BAB8B63A8}"/>
              </c:ext>
            </c:extLst>
          </c:dPt>
          <c:dPt>
            <c:idx val="5"/>
            <c:bubble3D val="0"/>
            <c:spPr>
              <a:solidFill>
                <a:schemeClr val="accent6">
                  <a:alpha val="90000"/>
                </a:schemeClr>
              </a:solidFill>
              <a:ln w="19050">
                <a:solidFill>
                  <a:schemeClr val="accent6">
                    <a:lumMod val="75000"/>
                  </a:schemeClr>
                </a:solidFill>
              </a:ln>
              <a:effectLst>
                <a:innerShdw blurRad="114300">
                  <a:schemeClr val="accent6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6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627C-4A60-9694-7E8BAB8B63A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  <a:alpha val="90000"/>
                </a:schemeClr>
              </a:solidFill>
              <a:ln w="19050">
                <a:solidFill>
                  <a:schemeClr val="accent1">
                    <a:lumMod val="60000"/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60000"/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60000"/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627C-4A60-9694-7E8BAB8B63A8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627C-4A60-9694-7E8BAB8B63A8}"/>
                </c:ext>
              </c:extLst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627C-4A60-9694-7E8BAB8B63A8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627C-4A60-9694-7E8BAB8B63A8}"/>
                </c:ext>
              </c:extLst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627C-4A60-9694-7E8BAB8B63A8}"/>
                </c:ext>
              </c:extLst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627C-4A60-9694-7E8BAB8B63A8}"/>
                </c:ext>
              </c:extLst>
            </c:dLbl>
            <c:dLbl>
              <c:idx val="5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6"/>
                  </a:solidFill>
                  <a:round/>
                </a:ln>
                <a:effectLst>
                  <a:outerShdw blurRad="50800" dist="38100" dir="2700000" algn="tl" rotWithShape="0">
                    <a:schemeClr val="accent6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6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627C-4A60-9694-7E8BAB8B63A8}"/>
                </c:ext>
              </c:extLst>
            </c:dLbl>
            <c:dLbl>
              <c:idx val="6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>
                      <a:lumMod val="60000"/>
                    </a:schemeClr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60000"/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accent1">
                          <a:lumMod val="60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6-627C-4A60-9694-7E8BAB8B63A8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Sheet1!$B$152:$B$158</c:f>
              <c:strCache>
                <c:ptCount val="7"/>
                <c:pt idx="0">
                  <c:v>ΤΕΧΝΙΚΗ</c:v>
                </c:pt>
                <c:pt idx="1">
                  <c:v>ΚΑΘΑΡΙΟΤΗΤΑΣ / ΠΕΡΙΒΑΛΛΟΝΤΟΣ</c:v>
                </c:pt>
                <c:pt idx="2">
                  <c:v>ΟΙΚΟΝΟΜΙΚΗ</c:v>
                </c:pt>
                <c:pt idx="3">
                  <c:v>ΔΙΟΙΚΗΤΙΚΗ</c:v>
                </c:pt>
                <c:pt idx="4">
                  <c:v>ΚΑΜΙΑ</c:v>
                </c:pt>
                <c:pt idx="5">
                  <c:v>ΔΓ/ΔΑ</c:v>
                </c:pt>
                <c:pt idx="6">
                  <c:v>ΑΛΛΗ</c:v>
                </c:pt>
              </c:strCache>
            </c:strRef>
          </c:cat>
          <c:val>
            <c:numRef>
              <c:f>Sheet1!$E$152:$E$158</c:f>
              <c:numCache>
                <c:formatCode>0.0</c:formatCode>
                <c:ptCount val="7"/>
                <c:pt idx="0">
                  <c:v>19.835198351983514</c:v>
                </c:pt>
                <c:pt idx="1">
                  <c:v>25.058250582505796</c:v>
                </c:pt>
                <c:pt idx="2">
                  <c:v>9.8030980309803262</c:v>
                </c:pt>
                <c:pt idx="3">
                  <c:v>21.970219702197003</c:v>
                </c:pt>
                <c:pt idx="4">
                  <c:v>4.6770467704677054</c:v>
                </c:pt>
                <c:pt idx="5">
                  <c:v>7.4570745707457151</c:v>
                </c:pt>
                <c:pt idx="6">
                  <c:v>11.199111991119933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E9-4749-BDBA-388FB330E6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18F-41DE-88CA-635305BA777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18F-41DE-88CA-635305BA777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18F-41DE-88CA-635305BA777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18F-41DE-88CA-635305BA7774}"/>
              </c:ext>
            </c:extLst>
          </c:dPt>
          <c:dLbls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Sheet1!$B$163:$B$166</c:f>
              <c:strCache>
                <c:ptCount val="4"/>
                <c:pt idx="0">
                  <c:v>Έχει σημαντικό ρόλο να διαδραματίσει</c:v>
                </c:pt>
                <c:pt idx="1">
                  <c:v>Πρέπει να καταργηθεί</c:v>
                </c:pt>
                <c:pt idx="2">
                  <c:v>Δεν έχω άποψη</c:v>
                </c:pt>
                <c:pt idx="3">
                  <c:v>ΔΓ/ΔΑ</c:v>
                </c:pt>
              </c:strCache>
            </c:strRef>
          </c:cat>
          <c:val>
            <c:numRef>
              <c:f>Sheet1!$E$163:$E$166</c:f>
              <c:numCache>
                <c:formatCode>0.0</c:formatCode>
                <c:ptCount val="4"/>
                <c:pt idx="0">
                  <c:v>65.629656296562999</c:v>
                </c:pt>
                <c:pt idx="1">
                  <c:v>15.936159361593578</c:v>
                </c:pt>
                <c:pt idx="2">
                  <c:v>12.038120381203797</c:v>
                </c:pt>
                <c:pt idx="3">
                  <c:v>6.3960639606395935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00-45F8-8558-272ED697405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958415755215344"/>
          <c:y val="0.1675538861799824"/>
          <c:w val="0.27259570559545165"/>
          <c:h val="0.7217850066334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C60-4831-A23D-D6FCEF20DB6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C60-4831-A23D-D6FCEF20DB6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C60-4831-A23D-D6FCEF20DB6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C60-4831-A23D-D6FCEF20DB6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C60-4831-A23D-D6FCEF20DB67}"/>
              </c:ext>
            </c:extLst>
          </c:dPt>
          <c:dLbls>
            <c:numFmt formatCode="0.0%" sourceLinked="0"/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Sheet1!$B$11:$B$15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Sheet1!$E$11:$E$15</c:f>
              <c:numCache>
                <c:formatCode>0.0</c:formatCode>
                <c:ptCount val="5"/>
                <c:pt idx="0">
                  <c:v>21.999219992199883</c:v>
                </c:pt>
                <c:pt idx="1">
                  <c:v>20.632206322063212</c:v>
                </c:pt>
                <c:pt idx="2">
                  <c:v>19.936199361993619</c:v>
                </c:pt>
                <c:pt idx="3">
                  <c:v>30.779307793077962</c:v>
                </c:pt>
                <c:pt idx="4">
                  <c:v>6.6530665306653116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B7-47B1-8503-14D29AB9EB7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8004033220187672"/>
          <c:y val="0.12268697064128453"/>
          <c:w val="0.11213953094572855"/>
          <c:h val="0.7991095196449877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2"/>
        </a:solidFill>
      </c:spPr>
    </c:sideWall>
    <c:backWall>
      <c:thickness val="0"/>
      <c:spPr>
        <a:solidFill>
          <a:schemeClr val="accent2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Sheet1!$A$23:$A$45</c:f>
              <c:strCache>
                <c:ptCount val="23"/>
                <c:pt idx="0">
                  <c:v>(ΔΓ/ΔΑ)</c:v>
                </c:pt>
                <c:pt idx="1">
                  <c:v>Στήριξη των πιο ευπαθών κοινωνικών ομάδων</c:v>
                </c:pt>
                <c:pt idx="2">
                  <c:v>Αντιμετώπιση φτώχειας</c:v>
                </c:pt>
                <c:pt idx="3">
                  <c:v>Κοινωνικές δομές (ΚΑΠΗ, Κοινωνικό Παντοπωλείο κ.λ.π.)</c:v>
                </c:pt>
                <c:pt idx="4">
                  <c:v>Πολιτιστικές, αθλητικές υποδομές</c:v>
                </c:pt>
                <c:pt idx="5">
                  <c:v>Μεταναστευτικό, Προσφυγικό</c:v>
                </c:pt>
                <c:pt idx="6">
                  <c:v>Δημοτικός φωτισμός</c:v>
                </c:pt>
                <c:pt idx="7">
                  <c:v>Τόνωση τοπικής αγοράς</c:v>
                </c:pt>
                <c:pt idx="8">
                  <c:v>Επάρκεια Φωτισμού</c:v>
                </c:pt>
                <c:pt idx="9">
                  <c:v>Κατάσταση Σχολείων, Παιδικών Σταθμών</c:v>
                </c:pt>
                <c:pt idx="10">
                  <c:v>Αδέσποτα</c:v>
                </c:pt>
                <c:pt idx="11">
                  <c:v>Συντήρηση, ανάπτυξη πρασίνου</c:v>
                </c:pt>
                <c:pt idx="12">
                  <c:v>Εγκληματικότητα/Παραβατικότητα</c:v>
                </c:pt>
                <c:pt idx="13">
                  <c:v>Δομές Υγείας Νοσοκομεία</c:v>
                </c:pt>
                <c:pt idx="14">
                  <c:v>κανένα</c:v>
                </c:pt>
                <c:pt idx="15">
                  <c:v>Νέες Υποδομές</c:v>
                </c:pt>
                <c:pt idx="16">
                  <c:v>Κατάσταση Πλατειών, Πεζοδρόμων</c:v>
                </c:pt>
                <c:pt idx="17">
                  <c:v>Κατάσταση πάρκινγκ</c:v>
                </c:pt>
                <c:pt idx="18">
                  <c:v>Ανάπτυξη/Ανεργία</c:v>
                </c:pt>
                <c:pt idx="19">
                  <c:v>Ύδρευση/Αποχέτευση</c:v>
                </c:pt>
                <c:pt idx="20">
                  <c:v>Κυκλοφοριακό Συγκοινωνιακό</c:v>
                </c:pt>
                <c:pt idx="21">
                  <c:v>Οδικό Δίκτυο</c:v>
                </c:pt>
                <c:pt idx="22">
                  <c:v>Καθαριότητα</c:v>
                </c:pt>
              </c:strCache>
            </c:strRef>
          </c:cat>
          <c:val>
            <c:numRef>
              <c:f>Sheet1!$C$23:$C$45</c:f>
              <c:numCache>
                <c:formatCode>0.0</c:formatCode>
                <c:ptCount val="23"/>
                <c:pt idx="0">
                  <c:v>2.3580235802358005</c:v>
                </c:pt>
                <c:pt idx="1">
                  <c:v>0.40200402004019992</c:v>
                </c:pt>
                <c:pt idx="2">
                  <c:v>0.85500855008550025</c:v>
                </c:pt>
                <c:pt idx="3">
                  <c:v>1.1930119301193003</c:v>
                </c:pt>
                <c:pt idx="4">
                  <c:v>1.4370143701437006</c:v>
                </c:pt>
                <c:pt idx="5">
                  <c:v>1.4460144601446001</c:v>
                </c:pt>
                <c:pt idx="6">
                  <c:v>1.6130161301613009</c:v>
                </c:pt>
                <c:pt idx="7">
                  <c:v>1.6650166501665005</c:v>
                </c:pt>
                <c:pt idx="8">
                  <c:v>1.9470194701947003</c:v>
                </c:pt>
                <c:pt idx="9">
                  <c:v>2.1790217902179014</c:v>
                </c:pt>
                <c:pt idx="10">
                  <c:v>2.6900269002690003</c:v>
                </c:pt>
                <c:pt idx="11">
                  <c:v>3.0790307903079017</c:v>
                </c:pt>
                <c:pt idx="12">
                  <c:v>3.154031540315402</c:v>
                </c:pt>
                <c:pt idx="13">
                  <c:v>4.7660476604765973</c:v>
                </c:pt>
                <c:pt idx="14">
                  <c:v>6.3270632706326966</c:v>
                </c:pt>
                <c:pt idx="15">
                  <c:v>6.6470664706646989</c:v>
                </c:pt>
                <c:pt idx="16">
                  <c:v>6.6540665406653954</c:v>
                </c:pt>
                <c:pt idx="17">
                  <c:v>6.808068080680802</c:v>
                </c:pt>
                <c:pt idx="18">
                  <c:v>7.8200782007819987</c:v>
                </c:pt>
                <c:pt idx="19">
                  <c:v>11.381113811138102</c:v>
                </c:pt>
                <c:pt idx="20">
                  <c:v>11.598115981159813</c:v>
                </c:pt>
                <c:pt idx="21">
                  <c:v>24.541245412454078</c:v>
                </c:pt>
                <c:pt idx="22">
                  <c:v>38.151381513815089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82-4056-8EBE-538CED87980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4791680"/>
        <c:axId val="64793216"/>
        <c:axId val="0"/>
      </c:bar3DChart>
      <c:catAx>
        <c:axId val="6479168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64793216"/>
        <c:crosses val="autoZero"/>
        <c:auto val="1"/>
        <c:lblAlgn val="ctr"/>
        <c:lblOffset val="100"/>
        <c:noMultiLvlLbl val="0"/>
      </c:catAx>
      <c:valAx>
        <c:axId val="64793216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647916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859A-418F-B199-AFF9E613D98C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59A-418F-B199-AFF9E613D98C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859A-418F-B199-AFF9E613D98C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59A-418F-B199-AFF9E613D98C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859A-418F-B199-AFF9E613D98C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859A-418F-B199-AFF9E613D98C}"/>
                </c:ext>
              </c:extLst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59A-418F-B199-AFF9E613D98C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859A-418F-B199-AFF9E613D98C}"/>
                </c:ext>
              </c:extLst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59A-418F-B199-AFF9E613D98C}"/>
                </c:ext>
              </c:extLst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859A-418F-B199-AFF9E613D98C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Sheet1!$B$51:$B$55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Sheet1!$E$51:$E$55</c:f>
              <c:numCache>
                <c:formatCode>0.0</c:formatCode>
                <c:ptCount val="5"/>
                <c:pt idx="0">
                  <c:v>9.591095910959119</c:v>
                </c:pt>
                <c:pt idx="1">
                  <c:v>29.526295262952637</c:v>
                </c:pt>
                <c:pt idx="2">
                  <c:v>32.745327453274541</c:v>
                </c:pt>
                <c:pt idx="3">
                  <c:v>26.888268882688799</c:v>
                </c:pt>
                <c:pt idx="4">
                  <c:v>1.2490124901249018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DB-4750-A7D9-FD8F8AF28A7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2"/>
        </a:solidFill>
      </c:spPr>
    </c:sideWall>
    <c:backWall>
      <c:thickness val="0"/>
      <c:spPr>
        <a:solidFill>
          <a:schemeClr val="accent2"/>
        </a:solidFill>
      </c:spPr>
    </c:backWall>
    <c:plotArea>
      <c:layout/>
      <c:bar3D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el-G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Sheet1!$A$64:$A$72</c:f>
              <c:strCache>
                <c:ptCount val="9"/>
                <c:pt idx="0">
                  <c:v>(ΔΓ/ΔΑ)</c:v>
                </c:pt>
                <c:pt idx="1">
                  <c:v>Τα λειτουργικά προβλήματα που προέκυψαν λόγω της απλής αναλογικής με την οποία έγιναν οι τελευταίες εκλογές του 2019</c:v>
                </c:pt>
                <c:pt idx="2">
                  <c:v>Οι ελλείψεις στο προσωπικό του Δήμου</c:v>
                </c:pt>
                <c:pt idx="3">
                  <c:v>Το θεσμικό πλαίσιο λειτουργίας της Τοπικής Αυτοδιοίκησης</c:v>
                </c:pt>
                <c:pt idx="4">
                  <c:v>Η αδυναμία συνολικά των Δημοτικών Συμβουλίων</c:v>
                </c:pt>
                <c:pt idx="5">
                  <c:v>Η έλλειψη σχεδιασμού, σαφών στόχων από τον Δήμο</c:v>
                </c:pt>
                <c:pt idx="6">
                  <c:v>Οι αδυναμίες του Δημάρχου</c:v>
                </c:pt>
                <c:pt idx="7">
                  <c:v>Η γραφειοκρατία της Κεντρικής εξουσίας</c:v>
                </c:pt>
                <c:pt idx="8">
                  <c:v>Οι οικονομικές δυσκολίες</c:v>
                </c:pt>
              </c:strCache>
            </c:strRef>
          </c:cat>
          <c:val>
            <c:numRef>
              <c:f>Sheet1!$C$64:$C$72</c:f>
              <c:numCache>
                <c:formatCode>0.0</c:formatCode>
                <c:ptCount val="9"/>
                <c:pt idx="0">
                  <c:v>8.1300813008129982</c:v>
                </c:pt>
                <c:pt idx="1">
                  <c:v>5.6090560905608982</c:v>
                </c:pt>
                <c:pt idx="2">
                  <c:v>9.2870928709287064</c:v>
                </c:pt>
                <c:pt idx="3">
                  <c:v>14.051140511405107</c:v>
                </c:pt>
                <c:pt idx="4">
                  <c:v>17.563175631756284</c:v>
                </c:pt>
                <c:pt idx="5">
                  <c:v>17.731177311773081</c:v>
                </c:pt>
                <c:pt idx="6">
                  <c:v>20.598205982059756</c:v>
                </c:pt>
                <c:pt idx="7">
                  <c:v>22.575225752257474</c:v>
                </c:pt>
                <c:pt idx="8">
                  <c:v>32.594325943259427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BE-40E9-BE4A-27513AAF92E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66364544"/>
        <c:axId val="66366080"/>
        <c:axId val="0"/>
      </c:bar3DChart>
      <c:catAx>
        <c:axId val="6636454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 b="1"/>
            </a:pPr>
            <a:endParaRPr lang="el-GR"/>
          </a:p>
        </c:txPr>
        <c:crossAx val="66366080"/>
        <c:crosses val="autoZero"/>
        <c:auto val="1"/>
        <c:lblAlgn val="ctr"/>
        <c:lblOffset val="100"/>
        <c:noMultiLvlLbl val="0"/>
      </c:catAx>
      <c:valAx>
        <c:axId val="66366080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663645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E121-45BE-8E20-E054809324A6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121-45BE-8E20-E054809324A6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E121-45BE-8E20-E054809324A6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E121-45BE-8E20-E054809324A6}"/>
                </c:ext>
              </c:extLst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E121-45BE-8E20-E054809324A6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E121-45BE-8E20-E054809324A6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Sheet1!$B$77:$B$79</c:f>
              <c:strCache>
                <c:ptCount val="3"/>
                <c:pt idx="0">
                  <c:v>ΝΑΙ</c:v>
                </c:pt>
                <c:pt idx="1">
                  <c:v>ΟΧΙ</c:v>
                </c:pt>
                <c:pt idx="2">
                  <c:v>ΔΓ/ΔΑ</c:v>
                </c:pt>
              </c:strCache>
            </c:strRef>
          </c:cat>
          <c:val>
            <c:numRef>
              <c:f>Sheet1!$E$77:$E$79</c:f>
              <c:numCache>
                <c:formatCode>0.0</c:formatCode>
                <c:ptCount val="3"/>
                <c:pt idx="0">
                  <c:v>63.927639276392803</c:v>
                </c:pt>
                <c:pt idx="1">
                  <c:v>33.491334913349093</c:v>
                </c:pt>
                <c:pt idx="2">
                  <c:v>2.5810258102580987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87-46EE-960A-C9092E02A44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6C5-41A0-963B-978655F9D0F2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D6C5-41A0-963B-978655F9D0F2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6C5-41A0-963B-978655F9D0F2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6C5-41A0-963B-978655F9D0F2}"/>
                </c:ext>
              </c:extLst>
            </c:dLbl>
            <c:dLbl>
              <c:idx val="1"/>
              <c:layout>
                <c:manualLayout>
                  <c:x val="5.7919812809322589E-2"/>
                  <c:y val="0.12856749423286323"/>
                </c:manualLayout>
              </c:layout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C5-41A0-963B-978655F9D0F2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D6C5-41A0-963B-978655F9D0F2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Sheet1!$B$84:$B$86</c:f>
              <c:strCache>
                <c:ptCount val="3"/>
                <c:pt idx="0">
                  <c:v>Χρειάζεται σαφής διάκριση</c:v>
                </c:pt>
                <c:pt idx="1">
                  <c:v>Η σημερινή κατάσταση είναι ικανοποιητική</c:v>
                </c:pt>
                <c:pt idx="2">
                  <c:v>ΔΓ/ΔΑ</c:v>
                </c:pt>
              </c:strCache>
            </c:strRef>
          </c:cat>
          <c:val>
            <c:numRef>
              <c:f>Sheet1!$E$84:$E$86</c:f>
              <c:numCache>
                <c:formatCode>0.0</c:formatCode>
                <c:ptCount val="3"/>
                <c:pt idx="0">
                  <c:v>84.005840058400565</c:v>
                </c:pt>
                <c:pt idx="1">
                  <c:v>8.4230842308423082</c:v>
                </c:pt>
                <c:pt idx="2">
                  <c:v>7.5710757107571034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4-44EA-8ACB-38CFEE949CE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0792532898197102E-2"/>
          <c:y val="1.7014745610285223E-2"/>
          <c:w val="0.97920746710180284"/>
          <c:h val="0.9420452549928073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DF42-4BD9-8A94-506FDB7B182D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F42-4BD9-8A94-506FDB7B182D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DF42-4BD9-8A94-506FDB7B182D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F42-4BD9-8A94-506FDB7B182D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DF42-4BD9-8A94-506FDB7B182D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DF42-4BD9-8A94-506FDB7B182D}"/>
                </c:ext>
              </c:extLst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DF42-4BD9-8A94-506FDB7B182D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DF42-4BD9-8A94-506FDB7B182D}"/>
                </c:ext>
              </c:extLst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DF42-4BD9-8A94-506FDB7B182D}"/>
                </c:ext>
              </c:extLst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DF42-4BD9-8A94-506FDB7B182D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Sheet1!$B$92:$B$96</c:f>
              <c:strCache>
                <c:ptCount val="5"/>
                <c:pt idx="0">
                  <c:v>ΝΑΙ</c:v>
                </c:pt>
                <c:pt idx="1">
                  <c:v>ΜΑΛΛΟΝ ΝΑΙ</c:v>
                </c:pt>
                <c:pt idx="2">
                  <c:v>ΜΑΛΛΟΝ ΟΧΙ</c:v>
                </c:pt>
                <c:pt idx="3">
                  <c:v>ΟΧΙ</c:v>
                </c:pt>
                <c:pt idx="4">
                  <c:v>ΔΓ/ΔΑ</c:v>
                </c:pt>
              </c:strCache>
            </c:strRef>
          </c:cat>
          <c:val>
            <c:numRef>
              <c:f>Sheet1!$E$92:$E$96</c:f>
              <c:numCache>
                <c:formatCode>0.0</c:formatCode>
                <c:ptCount val="5"/>
                <c:pt idx="0">
                  <c:v>42.014420144201509</c:v>
                </c:pt>
                <c:pt idx="1">
                  <c:v>17.222172221722193</c:v>
                </c:pt>
                <c:pt idx="2">
                  <c:v>10.735107351073518</c:v>
                </c:pt>
                <c:pt idx="3">
                  <c:v>25.440254402543964</c:v>
                </c:pt>
                <c:pt idx="4">
                  <c:v>4.588045880458802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C3-41C1-B854-38D66DD1D3E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4F0E-4CF8-A4DC-BEE8A2437E8B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F0E-4CF8-A4DC-BEE8A2437E8B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4F0E-4CF8-A4DC-BEE8A2437E8B}"/>
              </c:ext>
            </c:extLst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F0E-4CF8-A4DC-BEE8A2437E8B}"/>
              </c:ext>
            </c:extLst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4F0E-4CF8-A4DC-BEE8A2437E8B}"/>
              </c:ext>
            </c:extLst>
          </c:dPt>
          <c:dLbls>
            <c:dLbl>
              <c:idx val="0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0-4F0E-4CF8-A4DC-BEE8A2437E8B}"/>
                </c:ext>
              </c:extLst>
            </c:dLbl>
            <c:dLbl>
              <c:idx val="1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2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4F0E-4CF8-A4DC-BEE8A2437E8B}"/>
                </c:ext>
              </c:extLst>
            </c:dLbl>
            <c:dLbl>
              <c:idx val="2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3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2-4F0E-4CF8-A4DC-BEE8A2437E8B}"/>
                </c:ext>
              </c:extLst>
            </c:dLbl>
            <c:dLbl>
              <c:idx val="3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4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4F0E-4CF8-A4DC-BEE8A2437E8B}"/>
                </c:ext>
              </c:extLst>
            </c:dLbl>
            <c:dLbl>
              <c:idx val="4"/>
              <c:numFmt formatCode="0.0%" sourceLinked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accent5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l-GR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4F0E-4CF8-A4DC-BEE8A2437E8B}"/>
                </c:ext>
              </c:extLst>
            </c:dLbl>
            <c:numFmt formatCode="0.0%" sourceLinked="0"/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l-G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Sheet1!$B$101:$B$105</c:f>
              <c:strCache>
                <c:ptCount val="5"/>
                <c:pt idx="0">
                  <c:v>Εξασφαλισμένη</c:v>
                </c:pt>
                <c:pt idx="1">
                  <c:v>Χαμηλή</c:v>
                </c:pt>
                <c:pt idx="2">
                  <c:v>Μέτρια</c:v>
                </c:pt>
                <c:pt idx="3">
                  <c:v>Αμφισβητήσιμη</c:v>
                </c:pt>
                <c:pt idx="4">
                  <c:v>ΔΓ/ΔΑ</c:v>
                </c:pt>
              </c:strCache>
            </c:strRef>
          </c:cat>
          <c:val>
            <c:numRef>
              <c:f>Sheet1!$E$101:$E$105</c:f>
              <c:numCache>
                <c:formatCode>0.0</c:formatCode>
                <c:ptCount val="5"/>
                <c:pt idx="0">
                  <c:v>16.554165541655419</c:v>
                </c:pt>
                <c:pt idx="1">
                  <c:v>21.930219302192999</c:v>
                </c:pt>
                <c:pt idx="2">
                  <c:v>29.953299532995342</c:v>
                </c:pt>
                <c:pt idx="3">
                  <c:v>18.211182111821106</c:v>
                </c:pt>
                <c:pt idx="4">
                  <c:v>13.351133511335135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5B3-4568-98BF-B3336B7B41E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l-G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1328909"/>
            <a:ext cx="9202738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9750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1242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/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2101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7100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609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4695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931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683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anchor="t"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256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0416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D9F9C0-026B-4A53-B479-E55A9294C7C3}" type="datetimeFigureOut">
              <a:rPr lang="en-US" altLang="en-US" smtClean="0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0B984-16E4-489D-975F-F26ECA45CB2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9859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B752A50-2453-4AD2-AEE3-BD3CE841CA1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BD2D-F88E-4647-8C98-EA427498FC5E}" type="datetimeFigureOut">
              <a:rPr lang="en-US" altLang="en-US"/>
              <a:pPr>
                <a:defRPr/>
              </a:pPr>
              <a:t>5/14/2022</a:t>
            </a:fld>
            <a:endParaRPr lang="en-US" alt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8084BA3-0279-41FA-90C6-AD2C0A26830F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81939AEC-FE1C-40A0-B8B8-6CA24244DDD9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55E86ECD-67CE-4197-9972-E7534A21E8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3842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71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842"/>
            </a:lvl1pPr>
            <a:lvl2pPr marL="541325" indent="0" algn="ctr">
              <a:buNone/>
              <a:defRPr sz="2368"/>
            </a:lvl2pPr>
            <a:lvl3pPr marL="1082650" indent="0" algn="ctr">
              <a:buNone/>
              <a:defRPr sz="2131"/>
            </a:lvl3pPr>
            <a:lvl4pPr marL="1623974" indent="0" algn="ctr">
              <a:buNone/>
              <a:defRPr sz="1894"/>
            </a:lvl4pPr>
            <a:lvl5pPr marL="2165299" indent="0" algn="ctr">
              <a:buNone/>
              <a:defRPr sz="1894"/>
            </a:lvl5pPr>
            <a:lvl6pPr marL="2706624" indent="0" algn="ctr">
              <a:buNone/>
              <a:defRPr sz="1894"/>
            </a:lvl6pPr>
            <a:lvl7pPr marL="3247949" indent="0" algn="ctr">
              <a:buNone/>
              <a:defRPr sz="1894"/>
            </a:lvl7pPr>
            <a:lvl8pPr marL="3789274" indent="0" algn="ctr">
              <a:buNone/>
              <a:defRPr sz="1894"/>
            </a:lvl8pPr>
            <a:lvl9pPr marL="4330598" indent="0" algn="ctr">
              <a:buNone/>
              <a:defRPr sz="1894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96292-D480-4E4D-9AFF-3B8FDB57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37E1A-276F-416A-AE28-59CF87755C76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483895-E460-47F1-8944-23485E48E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671710-FCF6-4497-AD47-B10005FDF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4404D-87B7-49AE-BDB9-FD67317CFC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260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D6FEB-74E6-4883-B95E-D0AD09A06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F5EE5-DF41-4E06-B113-9E9D573984A4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11BEF1-8B92-4712-B0E7-0B703328E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84564-D000-422D-9552-E2231229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83BC2-45BE-49A6-A052-F638DAD3C1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9254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699" y="2024378"/>
            <a:ext cx="9338072" cy="3377720"/>
          </a:xfrm>
        </p:spPr>
        <p:txBody>
          <a:bodyPr anchor="b"/>
          <a:lstStyle>
            <a:lvl1pPr>
              <a:defRPr sz="7104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699" y="5434056"/>
            <a:ext cx="9338072" cy="1776263"/>
          </a:xfrm>
        </p:spPr>
        <p:txBody>
          <a:bodyPr/>
          <a:lstStyle>
            <a:lvl1pPr marL="0" indent="0">
              <a:buNone/>
              <a:defRPr sz="2842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FF083-DD06-4FCE-8D4A-8396D6E47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4CE06-8548-4C63-AF3B-87D3E1A0D5ED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A1404-7582-45B8-A623-6BB7BE81A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8A525B-18E8-49B6-99AD-D3892D44D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334F0-7DC3-46F3-96E3-C0848E9781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9292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897C1E-6E86-4519-A348-E2683E73D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02FB5-D421-4893-A315-0471F44D272B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D137EA0-0909-4B74-941B-4843B71F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9137022-A3EC-4E99-ABCC-8F0297BA0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35106-D560-4DA1-8ED3-37D99C3EBB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91636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4" y="1990544"/>
            <a:ext cx="4602779" cy="975535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4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32E2B11-5151-41F4-B61B-F9A181EA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B72B-4F24-445D-B277-1EB1C8ED4267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C59B129-C5DD-4FB0-A1D3-42211A21F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A6F56D4-5600-4D5E-B26D-409CB5EC6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B1916-7CE4-4B90-BA39-546B743BB8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32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1D57907-5C6F-47EB-A399-1ED2D062A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C27B2-78BA-49CC-812B-CC01EED22CF4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BC1C0BE-247F-49DE-A120-58727BD20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3C26F59-E10A-4374-B94F-96DC2A34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12EAD-FC08-4D35-890B-56612FA939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811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6441269-C196-4EE0-A842-6C6D6AD20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8036E0-48F0-4C0E-99A2-7373DF73CA95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B631C0F-8C02-4D81-A163-64ABE8A9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EA88302-0B50-45BA-B804-0EFD53C77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D6EC37-998D-4A94-8B73-226E65286D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68761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6D0059-686C-4177-B5DA-E5481E1DE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1F807-9BD4-42AC-BA8C-E598C00E786D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EEDE8B-35E4-4DB3-A2D5-DC3ECE20B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4258BC4-2A90-4425-AED9-70A16EC27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1A112-2E20-4BB9-AA9B-32FC4AEA8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8087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378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894"/>
            </a:lvl1pPr>
            <a:lvl2pPr marL="541325" indent="0">
              <a:buNone/>
              <a:defRPr sz="1658"/>
            </a:lvl2pPr>
            <a:lvl3pPr marL="1082650" indent="0">
              <a:buNone/>
              <a:defRPr sz="1421"/>
            </a:lvl3pPr>
            <a:lvl4pPr marL="1623974" indent="0">
              <a:buNone/>
              <a:defRPr sz="1184"/>
            </a:lvl4pPr>
            <a:lvl5pPr marL="2165299" indent="0">
              <a:buNone/>
              <a:defRPr sz="1184"/>
            </a:lvl5pPr>
            <a:lvl6pPr marL="2706624" indent="0">
              <a:buNone/>
              <a:defRPr sz="1184"/>
            </a:lvl6pPr>
            <a:lvl7pPr marL="3247949" indent="0">
              <a:buNone/>
              <a:defRPr sz="1184"/>
            </a:lvl7pPr>
            <a:lvl8pPr marL="3789274" indent="0">
              <a:buNone/>
              <a:defRPr sz="1184"/>
            </a:lvl8pPr>
            <a:lvl9pPr marL="4330598" indent="0">
              <a:buNone/>
              <a:defRPr sz="11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C449768-7D02-41A2-B79A-225D115E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89DFC9-A9A5-49BD-A44B-B472FF18B57A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3987FD-08D6-406B-B3D1-3B95A156E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B6FD04-5473-4E26-9503-DC6A0207E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D8FD6-2BAA-49F8-BC00-22BB284C3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67924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6986C-9825-455F-AECD-B0404216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2F3D7-AC8D-4874-A78D-EE4DF50CAEBC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BD531-C18E-46BA-90B9-6719322F3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FB6A0-A671-4846-9039-6C8CE33C9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E34FD-B226-44A0-98D5-65DB41914B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57759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5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41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823B0-D91B-47BD-AA46-8C4DE9DDF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87DB2C-D111-4486-BB07-C9C0541E9C7F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0A8ACF-04B7-4E78-84C6-2A58FCC35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92A31-AC5A-4748-A8D6-CB431C33C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0CBC6-B13E-4087-AFC2-30007BA71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81434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CC0C0E-B864-4788-A84F-D516430DE60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F1330-C5F5-4942-A6F1-5DB59EFD25F4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D3D3C66-A6EC-45D7-B2CD-4C2453580A6E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699C53B-DE93-421C-9238-BB27C20B961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53A96-6203-4EF7-97B8-BDCD17B1A6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794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4339" y="432320"/>
            <a:ext cx="9338072" cy="1569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4339" y="2161591"/>
            <a:ext cx="9338072" cy="51521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4339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33970B-A2F7-4ACD-9FD3-380A4AC34BD1}" type="datetimeFigureOut">
              <a:rPr lang="en-US" smtClean="0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6361" y="7526097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46392" y="7526097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BEA7B-2213-4F66-9C86-3D7BFA39177B}" type="slidenum">
              <a:rPr lang="en-US" altLang="el-GR" smtClean="0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5077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l" defTabSz="1082650" rtl="0" eaLnBrk="1" latinLnBrk="0" hangingPunct="1">
        <a:lnSpc>
          <a:spcPct val="90000"/>
        </a:lnSpc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662" indent="-270662" algn="l" defTabSz="1082650" rtl="0" eaLnBrk="1" latinLnBrk="0" hangingPunct="1">
        <a:lnSpc>
          <a:spcPct val="90000"/>
        </a:lnSpc>
        <a:spcBef>
          <a:spcPts val="1184"/>
        </a:spcBef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 panose="020B0604020202020204" pitchFamily="34" charset="0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47A961-D890-479B-AA2D-431F61FBC0E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BB1928C-DDEC-4DE2-A68F-FF9B563D537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16BCC-43F1-4268-9A22-8225CA854A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21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9F6902F-3607-4A15-9DDF-6C345E8E261C}" type="datetimeFigureOut">
              <a:rPr lang="en-US"/>
              <a:pPr>
                <a:defRPr/>
              </a:pPr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549AA-DB0F-47E1-9C79-A359B7AC3B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21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55AA0-B7E2-4BF7-A635-9E27F4139A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21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F3DF99BD-1DC2-4D71-BD31-D547B718E4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746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5pPr>
      <a:lvl6pPr marL="541325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6pPr>
      <a:lvl7pPr marL="1082650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7pPr>
      <a:lvl8pPr marL="1623974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8pPr>
      <a:lvl9pPr marL="2165299" algn="l" rtl="0" fontAlgn="base">
        <a:lnSpc>
          <a:spcPct val="90000"/>
        </a:lnSpc>
        <a:spcBef>
          <a:spcPct val="0"/>
        </a:spcBef>
        <a:spcAft>
          <a:spcPct val="0"/>
        </a:spcAft>
        <a:defRPr sz="5210">
          <a:solidFill>
            <a:schemeClr val="tx1"/>
          </a:solidFill>
          <a:latin typeface="Calibri Light" pitchFamily="34" charset="0"/>
        </a:defRPr>
      </a:lvl9pPr>
    </p:titleStyle>
    <p:bodyStyle>
      <a:lvl1pPr marL="270662" indent="-270662" algn="l" rtl="0" eaLnBrk="0" fontAlgn="base" hangingPunct="0">
        <a:lnSpc>
          <a:spcPct val="90000"/>
        </a:lnSpc>
        <a:spcBef>
          <a:spcPts val="118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1pPr>
      <a:lvl2pPr marL="811987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rtl="0" eaLnBrk="0" fontAlgn="base" hangingPunct="0">
        <a:lnSpc>
          <a:spcPct val="90000"/>
        </a:lnSpc>
        <a:spcBef>
          <a:spcPts val="592"/>
        </a:spcBef>
        <a:spcAft>
          <a:spcPct val="0"/>
        </a:spcAft>
        <a:buFont typeface="Arial" panose="020B0604020202020204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lnSpc>
          <a:spcPct val="90000"/>
        </a:lnSpc>
        <a:spcBef>
          <a:spcPts val="592"/>
        </a:spcBef>
        <a:buFont typeface="Arial"/>
        <a:buChar char="•"/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B00613A3-FF99-43AA-9AE1-2568274E0E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46831" y="4597401"/>
            <a:ext cx="3917966" cy="1371600"/>
          </a:xfrm>
        </p:spPr>
        <p:txBody>
          <a:bodyPr anchor="b">
            <a:normAutofit fontScale="90000"/>
          </a:bodyPr>
          <a:lstStyle/>
          <a:p>
            <a:pPr lvl="0" defTabSz="914400"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br>
              <a:rPr lang="el-GR" altLang="el-GR" sz="4100" b="1" dirty="0">
                <a:solidFill>
                  <a:srgbClr val="FFFFFF"/>
                </a:solidFill>
                <a:latin typeface="Calibri" panose="020F0502020204030204" pitchFamily="34" charset="0"/>
              </a:rPr>
            </a:br>
            <a:br>
              <a:rPr lang="el-GR" altLang="el-GR" sz="4100" b="1" dirty="0">
                <a:solidFill>
                  <a:schemeClr val="accent3">
                    <a:lumMod val="50000"/>
                  </a:schemeClr>
                </a:solidFill>
                <a:latin typeface="Calibri" panose="020F0502020204030204" pitchFamily="34" charset="0"/>
              </a:rPr>
            </a:br>
            <a:r>
              <a:rPr lang="el-GR" altLang="el-GR" sz="2400" b="1" dirty="0">
                <a:solidFill>
                  <a:srgbClr val="002060"/>
                </a:solidFill>
                <a:latin typeface="Calibri" panose="020F0502020204030204" pitchFamily="34" charset="0"/>
              </a:rPr>
              <a:t>ΜΑΙΟΣ  2022</a:t>
            </a:r>
          </a:p>
        </p:txBody>
      </p:sp>
      <p:sp>
        <p:nvSpPr>
          <p:cNvPr id="2051" name="Subtitle 2">
            <a:extLst>
              <a:ext uri="{FF2B5EF4-FFF2-40B4-BE49-F238E27FC236}">
                <a16:creationId xmlns:a16="http://schemas.microsoft.com/office/drawing/2014/main" id="{B59F8B54-D178-4AC8-B1C1-CB2B3A4A9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8700" y="2082800"/>
            <a:ext cx="8051800" cy="1841500"/>
          </a:xfrm>
        </p:spPr>
        <p:txBody>
          <a:bodyPr>
            <a:noAutofit/>
          </a:bodyPr>
          <a:lstStyle/>
          <a:p>
            <a:r>
              <a:rPr lang="el-GR" sz="3600" b="1" dirty="0">
                <a:solidFill>
                  <a:srgbClr val="1F497D"/>
                </a:solidFill>
                <a:ea typeface="+mj-ea"/>
                <a:cs typeface="+mj-cs"/>
              </a:rPr>
              <a:t>Πανελλαδική έρευνα για τα προβλήματα και τις προοπτικές της Τοπικής Αυτοδιοίκησης</a:t>
            </a:r>
            <a:br>
              <a:rPr lang="el-GR" sz="3600" b="1" dirty="0">
                <a:solidFill>
                  <a:srgbClr val="1F497D"/>
                </a:solidFill>
                <a:ea typeface="+mj-ea"/>
                <a:cs typeface="+mj-cs"/>
              </a:rPr>
            </a:br>
            <a:br>
              <a:rPr lang="el-GR" sz="3600" dirty="0">
                <a:solidFill>
                  <a:prstClr val="black"/>
                </a:solidFill>
                <a:ea typeface="+mj-ea"/>
                <a:cs typeface="+mj-cs"/>
              </a:rPr>
            </a:br>
            <a:endParaRPr lang="en-US" altLang="en-US" sz="3600" dirty="0">
              <a:solidFill>
                <a:srgbClr val="FFFFFF"/>
              </a:solidFill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A44FCD08-D7F9-4A3D-AD59-633E3713CEE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2" r="12457" b="-1"/>
          <a:stretch/>
        </p:blipFill>
        <p:spPr bwMode="auto">
          <a:xfrm>
            <a:off x="3155950" y="0"/>
            <a:ext cx="3797300" cy="1713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46A4BE84-11C7-4714-9E3F-EE031E492D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250" y="6667500"/>
            <a:ext cx="2683510" cy="11485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503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Συνολικά, πόσο ικανοποιημένος/η είστε από το συνολικό έργο του Δημάρχου και της Δημοτικής Αρχής από τις Δημοτικές εκλογές του 2019 μέχρι σήμερα;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939593"/>
              </p:ext>
            </p:extLst>
          </p:nvPr>
        </p:nvGraphicFramePr>
        <p:xfrm>
          <a:off x="541338" y="1449388"/>
          <a:ext cx="9744075" cy="580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FE3C8931-569C-47E1-A7D4-BB3F7F28A2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724C10AC-4AF1-463B-8633-1896563FCC4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7823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Συνολικά, πόσο ικανοποιημένος/η είστε από το συνολικό έργο του Δημάρχου και της Δημοτικής Αρχής από τις Δημοτικές εκλογές του 2019 μέχρι σήμερα;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53678"/>
              </p:ext>
            </p:extLst>
          </p:nvPr>
        </p:nvGraphicFramePr>
        <p:xfrm>
          <a:off x="744340" y="1663700"/>
          <a:ext cx="9338066" cy="16129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5265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Συνολικά, πόσο ικανοποιημένος/η είστε από το συνολικό έργο του Δημάρχου και της Δημοτικής Αρχής από τις Δημοτικές εκλογές του 2019 μέχρι σήμερα;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3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235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55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0,9%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6219623"/>
              </p:ext>
            </p:extLst>
          </p:nvPr>
        </p:nvGraphicFramePr>
        <p:xfrm>
          <a:off x="744338" y="3695700"/>
          <a:ext cx="9338070" cy="306069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87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Συνολικά, πόσο ικανοποιημένος/η είστε από το συνολικό έργο του Δημάρχου και της Δημοτικής Αρχής από τις Δημοτικές εκλογές του 2019 μέχρι σήμερα;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6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ΚΑΘΟΛΟΥ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7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33,6%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37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372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0,5%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6E7E0E63-30C6-42B8-8A3F-297F56F90D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62473CE6-41C8-4E7C-9A36-651740BFD2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6357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54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/>
              <a:t>Συνολικά, πόσο ικανοποιημένος/η είστε από το συνολικό έργο του Δημάρχου και της Δημοτικής Αρχής από τις Δημοτικές εκλογές του 2019 μέχρι σήμερα;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299339"/>
              </p:ext>
            </p:extLst>
          </p:nvPr>
        </p:nvGraphicFramePr>
        <p:xfrm>
          <a:off x="744340" y="2061378"/>
          <a:ext cx="9338076" cy="463152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803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Συνολικά, πόσο ικανοποιημένος/η είστε από το συνολικό έργο του Δημάρχου και της Δημοτικής Αρχής από τις Δημοτικές εκλογές του 2019 μέχρι σήμερα;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062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ΠΟΛΥ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ΑΡΚΕΤΑ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ΛΙΓΟ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ΚΑΘΟΛΟΥ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628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321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21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219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AA7A2918-3F0C-4A9C-9327-49CA9B8393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4DAB52DB-6B1D-45D3-8E35-080AA70889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5221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424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Ποιοι είναι οι βασικοί παράγοντες  που κατά την γνώμη σας εμπόδισαν και εμποδίζουν τον Δήμο να είναι πιο αποτελεσματικός και αποδοτικός;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442304"/>
              </p:ext>
            </p:extLst>
          </p:nvPr>
        </p:nvGraphicFramePr>
        <p:xfrm>
          <a:off x="541338" y="1449388"/>
          <a:ext cx="9744075" cy="580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32463048-2BC9-49B3-8388-A5D3E02C48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69819A87-85B8-4CBD-9899-0AFBFC5122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9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/>
              <a:t>Για τα προβλήματα που αντιμετωπίζετε, έχετε πάντα σαφές, γνωρίζετε αν θα πρέπει να απευθυνθείτε στον Δήμο, στην Περιφέρεια ή στην Κεντρική εξουσία;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962190"/>
              </p:ext>
            </p:extLst>
          </p:nvPr>
        </p:nvGraphicFramePr>
        <p:xfrm>
          <a:off x="541338" y="1765300"/>
          <a:ext cx="9744075" cy="5487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EECFBB08-3786-4064-BC18-BEBF67418B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B546D1EF-485C-454E-939C-5E681ACAA0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6108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Για τα προβλήματα που αντιμετωπίζετε, έχετε πάντα σαφές, γνωρίζετε αν θα πρέπει να απευθυνθείτε στον Δήμο, στην Περιφέρεια ή στην Κεντρική εξουσία;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5083129"/>
              </p:ext>
            </p:extLst>
          </p:nvPr>
        </p:nvGraphicFramePr>
        <p:xfrm>
          <a:off x="744340" y="1841500"/>
          <a:ext cx="9338071" cy="204470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633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747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Για τα προβλήματα που αντιμετωπίζετε, έχετε πάντα σαφές, γνωρίζετε αν θα πρέπει να απευθυνθείτε στον Δήμο, στην Περιφέρεια ή στην Κεντρική εξουσία;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709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39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73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190186"/>
              </p:ext>
            </p:extLst>
          </p:nvPr>
        </p:nvGraphicFramePr>
        <p:xfrm>
          <a:off x="744340" y="4483100"/>
          <a:ext cx="9338071" cy="247848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633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0360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Για τα προβλήματα που αντιμετωπίζετε, έχετε πάντα σαφές, γνωρίζετε αν θα πρέπει να απευθυνθείτε στον Δήμο, στην Περιφέρεια ή στην Κεντρική εξουσία;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8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ΟΧΙ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43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αστικό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62,7%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34,8%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43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ορεινό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65,3%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32,2%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431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 dirty="0">
                          <a:effectLst/>
                        </a:rPr>
                        <a:t>νησιωτικό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67,4%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3,2%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B0DE280E-72A8-433C-9F12-3A2BCBC3D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3C3D79BF-86E3-413D-92E2-F559DAE52F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1239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805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Για τα προβλήματα που αντιμετωπίζετε, έχετε πάντα σαφές, γνωρίζετε αν θα πρέπει να απευθυνθείτε στον Δήμο, στην Περιφέρεια ή στην Κεντρική εξουσία;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945670"/>
              </p:ext>
            </p:extLst>
          </p:nvPr>
        </p:nvGraphicFramePr>
        <p:xfrm>
          <a:off x="744340" y="2100530"/>
          <a:ext cx="9338072" cy="475747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63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4007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Για τα προβλήματα που αντιμετωπίζετε, έχετε πάντα σαφές, γνωρίζετε αν θα πρέπει να απευθυνθείτε στον Δήμο, στην Περιφέρεια ή στην Κεντρική εξουσία;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99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872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89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20.000- 50.000 κάτοικοι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32,2%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589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7589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C3B0D02C-FE67-4FE1-A2B6-EED4A0D7B5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EACF5FC8-B0C2-4BEC-950A-78B8580BB51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24833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551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Θεωρείτε ότι χρειάζεται σαφής διάκριση αρμοδιοτήτων ανάμεσα στην Τοπική και Περιφερειακή Αυτοδιοίκηση από το Κεντρικό Κράτος στο πλαίσιο μίας νέας Διοικητικής Οργάνωσής του ή ότι η σημερινή κατάσταση είναι ικανοποιητική;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748967"/>
              </p:ext>
            </p:extLst>
          </p:nvPr>
        </p:nvGraphicFramePr>
        <p:xfrm>
          <a:off x="541338" y="2235200"/>
          <a:ext cx="9744075" cy="5018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192FE21A-56EF-4875-8346-E6BD01A065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FFD5285-4E28-479C-AB2B-D8BBB4213D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9" y="419619"/>
            <a:ext cx="9338072" cy="121158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Θεωρείτε ότι χρειάζεται σαφής διάκριση αρμοδιοτήτων ανάμεσα στην Τοπική και Περιφερειακή Αυτοδιοίκηση από το Κεντρικό Κράτος στο πλαίσιο μίας νέας Διοικητικής Οργάνωσής του ή ότι η σημερινή κατάσταση είναι ικανοποιητική;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9262209"/>
              </p:ext>
            </p:extLst>
          </p:nvPr>
        </p:nvGraphicFramePr>
        <p:xfrm>
          <a:off x="744337" y="2018782"/>
          <a:ext cx="9338071" cy="194361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633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2206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Θεωρείτε ότι χρειάζεται σαφής διάκριση αρμοδιοτήτων ανάμεσα στην Τοπική και Περιφερειακή Αυτοδιοίκηση από το Κεντρικό Κράτος στο πλαίσιο μίας νέας Διοικητικής Οργάνωσής του ή ότι η σημερινή κατάσταση είναι ικανοποιητική;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313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Χρειάζεται σαφής διάκριση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Η σημερινή κατάσταση είναι ικανοποιητική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420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20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6,1%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083043"/>
              </p:ext>
            </p:extLst>
          </p:nvPr>
        </p:nvGraphicFramePr>
        <p:xfrm>
          <a:off x="744337" y="4267200"/>
          <a:ext cx="9338072" cy="30099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633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7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1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Θεωρείτε ότι χρειάζεται σαφής διάκριση αρμοδιοτήτων ανάμεσα στην Τοπική και Περιφερειακή Αυτοδιοίκηση από το Κεντρικό Κράτος στο πλαίσιο μίας νέας Διοικητικής Οργάνωσής του ή ότι η σημερινή κατάσταση είναι ικανοποιητική;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731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Χρειάζεται σαφής διάκριση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Η σημερινή κατάσταση είναι ικανοποιητική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397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397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97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νησιωτικό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DB971EA9-2F0B-4C6A-A41A-B181092CE6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5FFDCC97-EAF9-4B28-A334-B562858440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0695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4472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Θεωρείτε ότι χρειάζεται σαφής διάκριση αρμοδιοτήτων ανάμεσα στην Τοπική και Περιφερειακή Αυτοδιοίκηση από το Κεντρικό Κράτος στο πλαίσιο μίας νέας Διοικητικής Οργάνωσής του ή ότι η σημερινή κατάσταση είναι ικανοποιητική;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573731"/>
              </p:ext>
            </p:extLst>
          </p:nvPr>
        </p:nvGraphicFramePr>
        <p:xfrm>
          <a:off x="744340" y="2338494"/>
          <a:ext cx="9338074" cy="462110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633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47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347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177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χρειάζεται σαφής διάκριση αρμοδιοτήτων ανάμεσα στην Τοπική και Περιφερειακή Αυτοδιοίκηση από το Κεντρικό Κράτος στο πλαίσιο μίας νέας Διοικητικής Οργάνωσής του ή ότι η σημερινή κατάσταση είναι ικανοποιητική;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76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Χρειάζεται σαφής διάκριση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Η σημερινή κατάσταση είναι ικανοποιητική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574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60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60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660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84,7%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7,3%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8,0%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F35E5A98-5BC4-4C69-915E-49BDFBA70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F13836E2-A9A7-4D09-AD93-3051ACA95C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9655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3" name="Rectangle 142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10826747" cy="188348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7206560" cy="188348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06554" y="-1"/>
            <a:ext cx="3620193" cy="188348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7912" y="-1"/>
            <a:ext cx="10418834" cy="1891404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id="{502C05B1-4969-4FE7-AB1C-D7CD6EF30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8008" y="348741"/>
            <a:ext cx="8787811" cy="12238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altLang="en-US" sz="4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41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41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075" name="4 - Θέση περιεχομένου">
            <a:extLst>
              <a:ext uri="{FF2B5EF4-FFF2-40B4-BE49-F238E27FC236}">
                <a16:creationId xmlns:a16="http://schemas.microsoft.com/office/drawing/2014/main" id="{3170FFDE-F728-4A8D-B6B6-5E3B1A158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899" y="2044700"/>
            <a:ext cx="9789919" cy="53721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-228600" defTabSz="914400"/>
            <a:endParaRPr lang="en-US" altLang="en-US" sz="800" dirty="0"/>
          </a:p>
          <a:p>
            <a:pPr indent="-228600" defTabSz="914400"/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Η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Έρευν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α πραγματοποιήθηκε από την Opinion Poll Ε.Π.Ε – Αριθμός Μητρώου Ε.Σ.Ρ. 49.</a:t>
            </a:r>
          </a:p>
          <a:p>
            <a:pPr indent="-228600" defTabSz="914400"/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ΕΝΤΟΛΕΑΣ</a:t>
            </a:r>
            <a:r>
              <a:rPr lang="el-GR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en-GB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:</a:t>
            </a:r>
            <a:r>
              <a:rPr lang="el-GR" sz="1200" dirty="0">
                <a:solidFill>
                  <a:schemeClr val="accent1"/>
                </a:solidFill>
                <a:latin typeface="Arial Black" panose="020B0A04020102020204" pitchFamily="34" charset="0"/>
              </a:rPr>
              <a:t>Πανελλήνια Ένωση Γενικών Γραμματέων Τοπικής Αυτοδιοίκησης </a:t>
            </a:r>
            <a:r>
              <a:rPr lang="el-GR" sz="1200" u="sng" dirty="0">
                <a:solidFill>
                  <a:schemeClr val="accent1"/>
                </a:solidFill>
                <a:latin typeface="Arial Black" panose="020B0A04020102020204" pitchFamily="34" charset="0"/>
              </a:rPr>
              <a:t>«Κλεισθένης»</a:t>
            </a:r>
          </a:p>
          <a:p>
            <a:pPr indent="-228600" defTabSz="914400"/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ΕΞΕΤΑΖΟΜΕΝΟΣ ΠΛΗΘΥΣΜΟΣ: </a:t>
            </a:r>
            <a:r>
              <a:rPr lang="en-US" altLang="en-US" sz="1200" b="1" i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Ηλικί</a:t>
            </a:r>
            <a:r>
              <a:rPr lang="en-US" altLang="en-US" sz="1200" b="1" i="1" dirty="0">
                <a:solidFill>
                  <a:schemeClr val="accent1"/>
                </a:solidFill>
                <a:latin typeface="Arial Black" panose="020B0A04020102020204" pitchFamily="34" charset="0"/>
              </a:rPr>
              <a:t>ας άνω των 17, με δικαίωμα    ψήφου</a:t>
            </a:r>
          </a:p>
          <a:p>
            <a:pPr marL="260147" indent="-228600" defTabSz="914400"/>
            <a:r>
              <a:rPr lang="en-US" altLang="en-US" sz="1200" b="1" i="1" dirty="0">
                <a:solidFill>
                  <a:schemeClr val="accent1"/>
                </a:solidFill>
                <a:latin typeface="Arial Black" panose="020B0A04020102020204" pitchFamily="34" charset="0"/>
              </a:rPr>
              <a:t>ΜΕΓΕΘΟΣ ΔΕΙΓΜΑΤΟΣ:   1.000 </a:t>
            </a:r>
            <a:r>
              <a:rPr lang="en-US" altLang="en-US" sz="1200" b="1" i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Νοικοκυριά</a:t>
            </a:r>
            <a:endParaRPr lang="en-US" altLang="en-US" sz="1200" b="1" i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260147" indent="-228600" defTabSz="914400"/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ΧΡΟΝΙΚΟ ΔΙΑΣΤΗΜΑ: από 26/04/22  -  30/04/22</a:t>
            </a:r>
          </a:p>
          <a:p>
            <a:pPr marL="260147" indent="-228600" defTabSz="914400"/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ΠΕΡΙΟΧΗ ΔΙΕΞΑΓΩΓΗΣ: Πα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νελλ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αδική κάλυψη</a:t>
            </a:r>
          </a:p>
          <a:p>
            <a:pPr marL="260147" indent="-228600" defTabSz="914400"/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ΜΕΘΟΔΟΣ ΔΕΙΓΜΑΤΟΛΗΨΙΑΣ: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Πολυστ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αδιακή τυχαία δειγματοληψία με χρήση quota βάσει  γεωγραφικής κατανομής.</a:t>
            </a:r>
          </a:p>
          <a:p>
            <a:pPr indent="-228600" defTabSz="914400"/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ΜΕΘΟΔΟΣ ΣΥΛΛΟΓΗΣ ΣΤΟΙΧΕΙΩΝ: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Τηλεφωνικές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συνεντεύξεις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β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άσει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ηλεκτρονικού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ερωτημ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ατολογίου (CATI).</a:t>
            </a:r>
          </a:p>
          <a:p>
            <a:pPr marL="260147" indent="-228600" defTabSz="914400"/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ΣΤΑΘΜΙΣΗ: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Έγινε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στάθμιση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με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β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άση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τα απ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οτελέσμ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ατα των  βουλευτικών εκλογών του  Ιουλίου 2019. </a:t>
            </a:r>
          </a:p>
          <a:p>
            <a:pPr marL="260147" indent="-228600" defTabSz="914400"/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Ποσοστό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ελέγχου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: 21,8%</a:t>
            </a:r>
          </a:p>
          <a:p>
            <a:pPr marL="260147" indent="-228600" defTabSz="914400"/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Τρό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πος ελέγχου: Ταυτόχρονη συνακρόαση τηλεφωνικής κλήσης και θέαση οθόνης</a:t>
            </a:r>
          </a:p>
          <a:p>
            <a:pPr marL="260147" indent="-228600" defTabSz="914400"/>
            <a:r>
              <a:rPr lang="en-US" altLang="en-US" sz="1200" b="1" dirty="0" err="1">
                <a:solidFill>
                  <a:schemeClr val="accent1"/>
                </a:solidFill>
                <a:latin typeface="Arial Black" panose="020B0A04020102020204" pitchFamily="34" charset="0"/>
              </a:rPr>
              <a:t>Προσω</a:t>
            </a:r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πικό  field: Εργαστήκαν 22  ερευνητές και 1 επόπτης</a:t>
            </a:r>
          </a:p>
          <a:p>
            <a:pPr marL="260147" indent="-228600" defTabSz="914400"/>
            <a:r>
              <a:rPr lang="en-US" altLang="en-US" sz="1200" b="1" dirty="0">
                <a:solidFill>
                  <a:schemeClr val="accent1"/>
                </a:solidFill>
                <a:latin typeface="Arial Black" panose="020B0A04020102020204" pitchFamily="34" charset="0"/>
              </a:rPr>
              <a:t>ΜΕΓΙΣΤΟ ΣΤΑΤΙΣΤΙΚΟ ΣΦΑΛΜΑ: +/-3 %</a:t>
            </a:r>
          </a:p>
          <a:p>
            <a:pPr marL="260147" indent="-228600" defTabSz="914400"/>
            <a:endParaRPr lang="en-US" altLang="en-US" sz="1200" b="1" dirty="0">
              <a:solidFill>
                <a:schemeClr val="accent1"/>
              </a:solidFill>
              <a:latin typeface="Arial Black" panose="020B0A04020102020204" pitchFamily="34" charset="0"/>
            </a:endParaRPr>
          </a:p>
          <a:p>
            <a:pPr marL="0" marR="133014" lvl="0" indent="-228600" defTabSz="914400" fontAlgn="auto">
              <a:spcBef>
                <a:spcPts val="765"/>
              </a:spcBef>
              <a:spcAft>
                <a:spcPts val="0"/>
              </a:spcAft>
              <a:buClrTx/>
              <a:buSzTx/>
              <a:tabLst>
                <a:tab pos="183110" algn="l"/>
              </a:tabLst>
              <a:defRPr/>
            </a:pPr>
            <a:r>
              <a:rPr kumimoji="0" lang="en-US" sz="1200" b="1" i="0" u="none" strike="noStrike" cap="none" spc="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Η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Opinion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Poll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ΕΠΕ.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Είν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αι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μέλος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του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ΣΕΔΕΑ,</a:t>
            </a:r>
            <a:r>
              <a:rPr kumimoji="0" lang="en-US" sz="1200" b="1" i="0" u="none" strike="noStrike" cap="none" spc="-23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της ESOMAR,</a:t>
            </a:r>
            <a:r>
              <a:rPr kumimoji="0" lang="en-US" sz="1200" b="1" i="0" u="none" strike="noStrike" cap="none" spc="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της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WAPOR</a:t>
            </a:r>
            <a:r>
              <a:rPr kumimoji="0" lang="en-US" sz="1200" b="1" i="0" u="none" strike="noStrike" cap="none" spc="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 </a:t>
            </a:r>
            <a:r>
              <a:rPr kumimoji="0" lang="en-US" sz="1200" b="1" i="0" u="none" strike="noStrike" cap="none" spc="-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και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τηρεί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τον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κανονισμό</a:t>
            </a:r>
            <a:r>
              <a:rPr kumimoji="0" lang="en-US" sz="1200" b="1" i="0" u="none" strike="noStrike" cap="none" spc="32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του</a:t>
            </a:r>
            <a:r>
              <a:rPr kumimoji="0" lang="en-US" sz="1200" b="1" i="0" u="none" strike="noStrike" cap="none" spc="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Π.Ε.Σ.Σ.</a:t>
            </a:r>
            <a:r>
              <a:rPr kumimoji="0" lang="en-US" sz="1200" b="1" i="0" u="none" strike="noStrike" cap="none" spc="23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και</a:t>
            </a:r>
            <a:r>
              <a:rPr kumimoji="0" lang="en-US" sz="1200" b="1" i="0" u="none" strike="noStrike" cap="none" spc="23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5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τους</a:t>
            </a:r>
            <a:r>
              <a:rPr kumimoji="0" lang="en-US" sz="1200" b="1" i="0" u="none" strike="noStrike" cap="none" spc="23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5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διεθνείς</a:t>
            </a:r>
            <a:r>
              <a:rPr lang="en-US" sz="1200" b="1" spc="5" dirty="0">
                <a:solidFill>
                  <a:schemeClr val="accent1"/>
                </a:solidFill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9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κώδικες</a:t>
            </a:r>
            <a:r>
              <a:rPr kumimoji="0" lang="en-US" sz="1200" b="1" i="0" u="none" strike="noStrike" cap="none" spc="3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 </a:t>
            </a:r>
            <a:r>
              <a:rPr kumimoji="0" lang="en-US" sz="1200" b="1" i="0" u="none" strike="noStrike" cap="none" spc="-5" normalizeH="0" baseline="0" noProof="0" dirty="0" err="1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δεοντολογί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ας</a:t>
            </a:r>
            <a:r>
              <a:rPr kumimoji="0" lang="en-US" sz="1200" b="1" i="0" u="none" strike="noStrike" cap="none" spc="36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για</a:t>
            </a:r>
            <a:r>
              <a:rPr kumimoji="0" lang="en-US" sz="1200" b="1" i="0" u="none" strike="noStrike" cap="none" spc="32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την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διεξαγωγή</a:t>
            </a:r>
            <a:r>
              <a:rPr kumimoji="0" lang="en-US" sz="1200" b="1" i="0" u="none" strike="noStrike" cap="none" spc="41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18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και </a:t>
            </a:r>
            <a:r>
              <a:rPr kumimoji="0" lang="en-US" sz="1200" b="1" i="0" u="none" strike="noStrike" cap="none" spc="-367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δημοσιοποίηση</a:t>
            </a:r>
            <a:r>
              <a:rPr kumimoji="0" lang="en-US" sz="1200" b="1" i="0" u="none" strike="noStrike" cap="none" spc="45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ερευνών</a:t>
            </a:r>
            <a:r>
              <a:rPr kumimoji="0" lang="en-US" sz="1200" b="1" i="0" u="none" strike="noStrike" cap="none" spc="-1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-9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κοινής</a:t>
            </a:r>
            <a:r>
              <a:rPr kumimoji="0" lang="en-US" sz="1200" b="1" i="0" u="none" strike="noStrike" cap="none" spc="14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 </a:t>
            </a:r>
            <a:r>
              <a:rPr kumimoji="0" lang="en-US" sz="1200" b="1" i="0" u="none" strike="noStrike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Arial Black" panose="020B0A04020102020204" pitchFamily="34" charset="0"/>
              </a:rPr>
              <a:t>γνώμης.</a:t>
            </a:r>
            <a:endParaRPr kumimoji="0" lang="en-US" sz="1200" b="0" i="0" u="none" strike="noStrike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Arial Black" panose="020B0A04020102020204" pitchFamily="34" charset="0"/>
            </a:endParaRPr>
          </a:p>
          <a:p>
            <a:pPr indent="-228600" defTabSz="914400"/>
            <a:endParaRPr lang="en-US" alt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7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4091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Θεωρείτε ότι θα ήταν θετικό για τους δημότες να αναλάβουν οι Δήμοι κι άλλες αρμοδιότητες (π.χ. Νοσοκομεία, Σχολεία) με την προϋπόθεση ότι θα υπάρχει ανακατανομή πόρων και θα εξασφαλιστεί η ύπαρξη  κατάλληλου, εξειδικευμένου προσωπικού; 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259967"/>
              </p:ext>
            </p:extLst>
          </p:nvPr>
        </p:nvGraphicFramePr>
        <p:xfrm>
          <a:off x="541338" y="2743200"/>
          <a:ext cx="9744075" cy="4944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CEB09100-7531-4F5D-BCC1-A3B501C1F51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CC13D61F-D134-4291-8726-A20B164112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8"/>
            <a:ext cx="9338072" cy="14726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Θεωρείτε ότι θα ήταν θετικό για τους δημότες να αναλάβουν οι Δήμοι κι άλλες αρμοδιότητες (π.χ. Νοσοκομεία, Σχολεία) με την προϋπόθεση ότι θα υπάρχει ανακατανομή πόρων και θα εξασφαλιστεί η ύπαρξη  κατάλληλου, εξειδικευμένου προσωπικού; 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313170"/>
              </p:ext>
            </p:extLst>
          </p:nvPr>
        </p:nvGraphicFramePr>
        <p:xfrm>
          <a:off x="744340" y="2057400"/>
          <a:ext cx="9338070" cy="200263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6715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100" b="1" u="none" strike="noStrike" dirty="0">
                          <a:effectLst/>
                        </a:rPr>
                        <a:t>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Θεωρείτε ότι θα ήταν θετικό για τους δημότες να αναλάβουν οι Δήμοι κι άλλες αρμοδιότητες (π.χ. Νοσοκομεία, Σχολεία) με την προϋπόθεση ότι θα υπάρχει ανακατανομή πόρων και θα εξασφαλιστεί η ύπαρξη  κατάλληλου, εξειδικευμένου προσωπικού; 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53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ΝΑΙ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ΜΑΛΛΟΝ ΟΧΙ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ΟΧΙ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>
                          <a:effectLst/>
                        </a:rPr>
                        <a:t>ΔΓ/ΔΑ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370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Αττική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39,8%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18,9%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24,7%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3,5%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562">
                <a:tc>
                  <a:txBody>
                    <a:bodyPr/>
                    <a:lstStyle/>
                    <a:p>
                      <a:pPr algn="l" fontAlgn="t"/>
                      <a:r>
                        <a:rPr lang="el-GR" sz="1100" b="1" u="none" strike="noStrike">
                          <a:effectLst/>
                        </a:rPr>
                        <a:t>Υπόλοιπη Ελλάδα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43,1%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16,5%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9,5%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>
                          <a:effectLst/>
                        </a:rPr>
                        <a:t>25,8%</a:t>
                      </a:r>
                      <a:endParaRPr lang="el-GR" sz="11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100" b="1" u="none" strike="noStrike" dirty="0">
                          <a:effectLst/>
                        </a:rPr>
                        <a:t>5,2%</a:t>
                      </a:r>
                      <a:endParaRPr lang="el-GR" sz="11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4051945"/>
              </p:ext>
            </p:extLst>
          </p:nvPr>
        </p:nvGraphicFramePr>
        <p:xfrm>
          <a:off x="744340" y="4393680"/>
          <a:ext cx="9338071" cy="294640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783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8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08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8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08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08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50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Θεωρείτε ότι θα ήταν θετικό για τους δημότες να αναλάβουν οι Δήμοι κι άλλες αρμοδιότητες (π.χ. Νοσοκομεία, Σχολεία) με την προϋπόθεση ότι θα υπάρχει ανακατανομή πόρων και θα εξασφαλιστεί η ύπαρξη  κατάλληλου, εξειδικευμένου προσωπικού;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5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62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6,8%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D0C1C375-8E7A-48BC-BF6C-EC4739DBB8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437D2AAA-F9A8-4DA4-8F78-21ABD2EB4A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7999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4599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Θεωρείτε ότι θα ήταν θετικό για τους δημότες να αναλάβουν οι Δήμοι κι άλλες αρμοδιότητες (π.χ. Νοσοκομεία, Σχολεία) με την προϋπόθεση ότι θα υπάρχει ανακατανομή πόρων και θα εξασφαλιστεί η ύπαρξη  κατάλληλου, εξειδικευμένου προσωπικού; 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5229567"/>
              </p:ext>
            </p:extLst>
          </p:nvPr>
        </p:nvGraphicFramePr>
        <p:xfrm>
          <a:off x="838200" y="2223820"/>
          <a:ext cx="9244208" cy="468498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649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8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9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89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89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89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7272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θα ήταν θετικό για τους δημότες να αναλάβουν οι Δήμοι κι άλλες αρμοδιότητες (π.χ. Νοσοκομεία, Σχολεία) με την προϋπόθεση ότι θα υπάρχει ανακατανομή πόρων και θα εξασφαλιστεί η ύπαρξη  κατάλληλου, εξειδικευμένου προσωπικού;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95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33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832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832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832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40,1%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6,1%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CA7F0EC9-69FD-443E-A675-C556E08DC0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88CCD51E-8A08-4168-A651-66200B3A9B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91570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17069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Θεωρείτε  ότι μετά την κρίση του κορονοϊού και με δεδομένη τη οικονομική κρίση, οι Δήμοι διαθέτουν βιωσιμότητα...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644843"/>
              </p:ext>
            </p:extLst>
          </p:nvPr>
        </p:nvGraphicFramePr>
        <p:xfrm>
          <a:off x="541338" y="1449388"/>
          <a:ext cx="9744075" cy="580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5711382D-2E88-4A02-9637-EDCFB295A1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80EC192-1642-46A7-A5A6-148FE251A3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9344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/>
              <a:t>Θεωρείτε  ότι μετά την κρίση του κορονοϊού και με δεδομένη τη οικονομική κρίση, οι Δήμοι διαθέτουν βιωσιμότητα...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530643"/>
              </p:ext>
            </p:extLst>
          </p:nvPr>
        </p:nvGraphicFramePr>
        <p:xfrm>
          <a:off x="744340" y="2174768"/>
          <a:ext cx="9338071" cy="2028933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8302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Θεωρείτε  ότι μετά την κρίση του κορονοϊού και με δεδομένη τη οικονομική κρίση, οι Δήμοι διαθέτουν βιωσιμότητα...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60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Εξασφαλισμένη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Χαμηλή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Μέτρια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Αμφισβητήσιμη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32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097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13,4%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91458"/>
              </p:ext>
            </p:extLst>
          </p:nvPr>
        </p:nvGraphicFramePr>
        <p:xfrm>
          <a:off x="744340" y="4686301"/>
          <a:ext cx="9338071" cy="25781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444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  ότι μετά την κρίση του κορονοϊού και με δεδομένη τη οικονομική κρίση, οι Δήμοι διαθέτουν βιωσιμότητα...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49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Εξασφαλισμένη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Χαμηλή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Μέτρια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Αμφισβητήσιμη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72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72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21,0%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272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14,1%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CA4F75A4-2B7A-43E8-9CC9-919E1AE16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1E1820F3-331C-408E-8B7D-7DABFABE7B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11714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027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Θεωρείτε  ότι μετά την κρίση του κορονοϊού και με δεδομένη τη οικονομική κρίση, οι Δήμοι διαθέτουν βιωσιμότητα...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6519541"/>
              </p:ext>
            </p:extLst>
          </p:nvPr>
        </p:nvGraphicFramePr>
        <p:xfrm>
          <a:off x="744340" y="1979184"/>
          <a:ext cx="9338070" cy="480261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084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  ότι μετά την κρίση του κορονοϊού και με δεδομένη τη οικονομική κρίση, οι Δήμοι διαθέτουν βιωσιμότητα...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75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Εξασφαλισμένη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Χαμηλή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Μέτρια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Αμφισβητήσιμη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313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66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16,9%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66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662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16,0%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13503520-55A8-4EDC-853E-11DF5C467C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11362EB9-6499-49E0-BC5B-53A12A1201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92264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20"/>
            <a:ext cx="9338072" cy="121868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Υπήρχε στο προηγούμενο διάστημα διεκδίκηση, κατάθεση συγκεκριμένων προτάσεων και εξασφάλιση χρηματοδότησης έργων και πρωτοβουλιών του Δήμου από διάφορα χρηματοδοτικά προγράμματα; 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767150"/>
              </p:ext>
            </p:extLst>
          </p:nvPr>
        </p:nvGraphicFramePr>
        <p:xfrm>
          <a:off x="541338" y="2247900"/>
          <a:ext cx="9744075" cy="5005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C569FD82-AF40-47F3-A56D-26C9B289F6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4A766A32-53D1-436B-8BC8-FF96045AF7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61085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Υπήρχε στο προηγούμενο διάστημα διεκδίκηση, κατάθεση συγκεκριμένων προτάσεων και εξασφάλιση χρηματοδότησης έργων και πρωτοβουλιών του Δήμου από διάφορα χρηματοδοτικά προγράμματα; 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528907"/>
              </p:ext>
            </p:extLst>
          </p:nvPr>
        </p:nvGraphicFramePr>
        <p:xfrm>
          <a:off x="744340" y="2006601"/>
          <a:ext cx="9338071" cy="17653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127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Υπήρχε στο προηγούμενο διάστημα διεκδίκηση, κατάθεση συγκεκριμένων προτάσεων και εξασφάλιση χρηματοδότησης έργων και πρωτοβουλιών του Δήμου από διάφορα χρηματοδοτικά προγράμματα;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639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04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5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29,6%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481127"/>
              </p:ext>
            </p:extLst>
          </p:nvPr>
        </p:nvGraphicFramePr>
        <p:xfrm>
          <a:off x="744340" y="4060030"/>
          <a:ext cx="9338072" cy="303926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009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Υπήρχε στο προηγούμενο διάστημα διεκδίκηση, κατάθεση συγκεκριμένων προτάσεων και εξασφάλιση χρηματοδότησης έργων και πρωτοβουλιών του Δήμου από διάφορα χρηματοδοτικά προγράμματα;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72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8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8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8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28,6%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95291881-F660-4B36-B587-E991E416A3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CECE4577-6D09-47A6-A7B3-877A157090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0769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39" y="432319"/>
            <a:ext cx="9338072" cy="14599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/>
              <a:t>Υπήρχε στο προηγούμενο διάστημα διεκδίκηση, κατάθεση συγκεκριμένων προτάσεων και εξασφάλιση χρηματοδότησης έργων και πρωτοβουλιών του Δήμου από διάφορα χρηματοδοτικά προγράμματα; 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6794250"/>
              </p:ext>
            </p:extLst>
          </p:nvPr>
        </p:nvGraphicFramePr>
        <p:xfrm>
          <a:off x="744339" y="2295738"/>
          <a:ext cx="9338075" cy="470196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2560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Υπήρχε στο προηγούμενο διάστημα διεκδίκηση, κατάθεση συγκεκριμένων προτάσεων και εξασφάλιση χρηματοδότησης έργων και πρωτοβουλιών του Δήμου από διάφορα χρηματοδοτικά προγράμματα;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61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724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56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8,4%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27,6%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56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56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39,1%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228C7F21-9CF0-4751-A84E-89B8010EF4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24203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059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/>
              <a:t>Εκτιμάτε ότι οι Δήμοι διαθέτουν αξιόπιστο εισπρακτικό μηχανισμό για τα τέλη και πρόστιμα που επιβάλουν και οφείλουν να εισπράτουν; 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7083451"/>
              </p:ext>
            </p:extLst>
          </p:nvPr>
        </p:nvGraphicFramePr>
        <p:xfrm>
          <a:off x="541338" y="2082800"/>
          <a:ext cx="9744075" cy="5170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E75E173C-104F-4C0E-B65C-BF50EEF66A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A7BC4F4-A4B4-449D-9403-F444B66FFD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408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/>
              <a:t>Στο διάστημα μετά τις δημοτικές εκλογές του 2019, πιστεύετε ότι ο Δήμος σας πήγε καλύτερα, χειρότερα ή ότι δεν άλλαξε και κάτι ιδιαίτερα;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046692"/>
              </p:ext>
            </p:extLst>
          </p:nvPr>
        </p:nvGraphicFramePr>
        <p:xfrm>
          <a:off x="541338" y="1993900"/>
          <a:ext cx="9744075" cy="525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6">
            <a:extLst>
              <a:ext uri="{FF2B5EF4-FFF2-40B4-BE49-F238E27FC236}">
                <a16:creationId xmlns:a16="http://schemas.microsoft.com/office/drawing/2014/main" id="{B0DAFF6F-73D4-4851-B268-577638363A4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Εικόνα 6" descr="ΚΛΕΙΣΘΕΝΗΣ">
            <a:extLst>
              <a:ext uri="{FF2B5EF4-FFF2-40B4-BE49-F238E27FC236}">
                <a16:creationId xmlns:a16="http://schemas.microsoft.com/office/drawing/2014/main" id="{B54AB398-A2BE-437E-8923-61CF438AE32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7823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/>
              <a:t>Εκτιμάτε ότι οι Δήμοι διαθέτουν αξιόπιστο εισπρακτικό μηχανισμό για τα τέλη και πρόστιμα που επιβάλουν και οφείλουν να εισπράτουν; 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162173"/>
              </p:ext>
            </p:extLst>
          </p:nvPr>
        </p:nvGraphicFramePr>
        <p:xfrm>
          <a:off x="744338" y="2174768"/>
          <a:ext cx="9338071" cy="163523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108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Εκτιμάτε ότι οι Δήμοι διαθέτουν αξιόπιστο εισπρακτικό μηχανισμό για τα τέλη και πρόστιμα που επιβάλουν και οφείλουν να εισπράτουν;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6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ΟΧΙ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425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3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11,3%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358354"/>
              </p:ext>
            </p:extLst>
          </p:nvPr>
        </p:nvGraphicFramePr>
        <p:xfrm>
          <a:off x="744338" y="4060031"/>
          <a:ext cx="9338070" cy="305196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5983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Εκτιμάτε ότι οι Δήμοι διαθέτουν αξιόπιστο εισπρακτικό μηχανισμό για τα τέλη και πρόστιμα που επιβάλουν και οφείλουν να εισπράτουν;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21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25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26,4%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225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25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11,1%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09620D58-4314-4216-835B-04747858B1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7258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90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Εκτιμάτε ότι οι Δήμοι διαθέτουν αξιόπιστο εισπρακτικό μηχανισμό για τα τέλη και πρόστιμα που επιβάλουν και οφείλουν να εισπράτουν; 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9669241"/>
              </p:ext>
            </p:extLst>
          </p:nvPr>
        </p:nvGraphicFramePr>
        <p:xfrm>
          <a:off x="744340" y="1958636"/>
          <a:ext cx="9338075" cy="5204163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9783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Εκτιμάτε ότι οι Δήμοι διαθέτουν αξιόπιστο εισπρακτικό μηχανισμό για τα τέλη και πρόστιμα που επιβάλουν και οφείλουν να εισπράτουν;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2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6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744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744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4744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11,5%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6D3D456C-8F53-44C5-8063-08D601D19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3EDD34F1-EE17-4509-A4E6-8D896FC985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59032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44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/>
              <a:t>Θεωρείτε ότι θα ήταν καλύτερα να ενισχυθεί η Οικονομική Αυτοτέλεια των Δήμων με μέτρα όπως Φορολογική Αποκέντρωση, απόδοση σε αυτούς τους ΕΝΦΙΑ κ.α.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328601"/>
              </p:ext>
            </p:extLst>
          </p:nvPr>
        </p:nvGraphicFramePr>
        <p:xfrm>
          <a:off x="541338" y="2451100"/>
          <a:ext cx="9744075" cy="48021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AD59B0A0-8AE9-46D8-B25D-A2E791D54C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A750CDA1-8DCA-40FA-92BA-2D7AE16822E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805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/>
              <a:t>Θεωρείτε ότι θα ήταν καλύτερα να ενισχυθεί η Οικονομική Αυτοτέλεια των Δήμων με μέτρα όπως Φορολογική Αποκέντρωση, απόδοση σε αυτούς τους ΕΝΦΙΑ κ.α.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25922"/>
              </p:ext>
            </p:extLst>
          </p:nvPr>
        </p:nvGraphicFramePr>
        <p:xfrm>
          <a:off x="744340" y="1905000"/>
          <a:ext cx="9338071" cy="18542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1558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Θεωρείτε ότι θα ήταν καλύτερα να ενισχυθεί η Οικονομική Αυτοτέλεια των Δήμων με μέτρα όπως Φορολογική Αποκέντρωση, απόδοση σε αυτούς τους ΕΝΦΙΑ κ.α.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51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67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58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10,8%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271173"/>
              </p:ext>
            </p:extLst>
          </p:nvPr>
        </p:nvGraphicFramePr>
        <p:xfrm>
          <a:off x="744340" y="4060030"/>
          <a:ext cx="9338071" cy="320436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2471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Θεωρείτε ότι θα ήταν καλύτερα να ενισχυθεί η Οικονομική Αυτοτέλεια των Δήμων με μέτρα όπως Φορολογική Αποκέντρωση, απόδοση σε αυτούς τους ΕΝΦΙΑ κ.α.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614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ΝΑΙ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ΟΧΙ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83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83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83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10,6%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76B1BD9C-004F-4ED7-B836-EE1E5DD1EC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F20D1A-F0C4-4400-BC83-B51E371D50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7879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424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/>
              <a:t>Θεωρείτε ότι θα ήταν καλύτερα να ενισχυθεί η Οικονομική Αυτοτέλεια των Δήμων με μέτρα όπως Φορολογική Αποκέντρωση, απόδοση σε αυτούς τους ΕΝΦΙΑ κ.α.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737491"/>
              </p:ext>
            </p:extLst>
          </p:nvPr>
        </p:nvGraphicFramePr>
        <p:xfrm>
          <a:off x="744340" y="2102474"/>
          <a:ext cx="9338071" cy="4742826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7885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θα ήταν καλύτερα να ενισχυθεί η Οικονομική Αυτοτέλεια των Δήμων με μέτρα όπως Φορολογική Αποκέντρωση, απόδοση σε αυτούς τους ΕΝΦΙΑ κ.α.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81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742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144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764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35,8%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64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8,8%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070A581D-FBF3-4BEB-BDDE-0F6503776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9242C828-7503-4B28-9BF6-86DEA5AA77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350067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392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Θεωρείτε ότι οι Δήμοι με το κατάλληλο πλαίσιο λειτουργίας μπορούν να διαδραματίσουν ένα πιο ενεργητικό ρόλο στην παραγωγική ανασυγκρότηση της χώρας και την ενίσχυση της Ανάπτυξης της χώρας;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3085267"/>
              </p:ext>
            </p:extLst>
          </p:nvPr>
        </p:nvGraphicFramePr>
        <p:xfrm>
          <a:off x="541338" y="1981200"/>
          <a:ext cx="9744075" cy="5272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811143ED-FBA9-49CF-B9CA-5C377A366B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069CF7F-492C-4A07-9FCB-F0F3CD46BC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4587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/>
              <a:t>Θεωρείτε ότι οι Δήμοι με το κατάλληλο πλαίσιο λειτουργίας μπορούν να διαδραματίσουν ένα πιο ενεργητικό ρόλο στην παραγωγική ανασυγκρότηση της χώρας και την ενίσχυση της Ανάπτυξης της χώρας; 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559469"/>
              </p:ext>
            </p:extLst>
          </p:nvPr>
        </p:nvGraphicFramePr>
        <p:xfrm>
          <a:off x="744340" y="2349501"/>
          <a:ext cx="9338071" cy="171053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609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Θεωρείτε ότι οι Δήμοι με το κατάλληλο πλαίσιο λειτουργίας μπορούν να διαδραματίσουν ένα πιο ενεργητικό ρόλο στην παραγωγική ανασυγκρότηση της χώρας και την ενίσχυση της Ανάπτυξης της χώρας;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09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60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74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806137"/>
              </p:ext>
            </p:extLst>
          </p:nvPr>
        </p:nvGraphicFramePr>
        <p:xfrm>
          <a:off x="744340" y="4483100"/>
          <a:ext cx="9338070" cy="259079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65635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Θεωρείτε ότι οι Δήμοι με το κατάλληλο πλαίσιο λειτουργίας μπορούν να διαδραματίσουν ένα πιο ενεργητικό ρόλο στην παραγωγική ανασυγκρότηση της χώρας και την ενίσχυση της Ανάπτυξης της χώρας;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14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633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33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633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96F0A0A8-E19E-41AE-A6A2-40987AE4D1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3B843846-71D2-478B-8D0A-024B5CE87E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9598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408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/>
              <a:t>Θεωρείτε ότι οι Δήμοι με το κατάλληλο πλαίσιο λειτουργίας μπορούν να διαδραματίσουν ένα πιο ενεργητικό ρόλο στην παραγωγική ανασυγκρότηση της χώρας και την ενίσχυση της Ανάπτυξης της χώρας;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160730"/>
              </p:ext>
            </p:extLst>
          </p:nvPr>
        </p:nvGraphicFramePr>
        <p:xfrm>
          <a:off x="744338" y="2362200"/>
          <a:ext cx="9338071" cy="4330702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28836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Θεωρείτε ότι οι Δήμοι με το κατάλληλο πλαίσιο λειτουργίας μπορούν να διαδραματίσουν ένα πιο ενεργητικό ρόλο στην παραγωγική ανασυγκρότηση της χώρας και την ενίσχυση της Ανάπτυξης της χώρας;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964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26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31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731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731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3,1%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0B85F203-7841-44B4-89CB-B995EA03CF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5A32A4F8-A600-43F4-A8FC-E706810F2E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71887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535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Ποια Υπηρεσία του Δήμου πιστεύετε ότι υστερεί περισσότερο όσον αφορά την παρουσία κατάλληλα εκπαιδευμένου προσωπικού και την ανταπόκρισή του;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503052"/>
              </p:ext>
            </p:extLst>
          </p:nvPr>
        </p:nvGraphicFramePr>
        <p:xfrm>
          <a:off x="541338" y="1993900"/>
          <a:ext cx="9744075" cy="5259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89E1862E-CFCD-45F9-AA44-441F1122FE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74879FC-5B82-49C4-975E-7EECDB7080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7028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Ποια Υπηρεσία του Δήμου πιστεύετε ότι υστερεί περισσότερο όσον αφορά την παρουσία κατάλληλα εκπαιδευμένου προσωπικού και την ανταπόκρισή του; 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748144"/>
              </p:ext>
            </p:extLst>
          </p:nvPr>
        </p:nvGraphicFramePr>
        <p:xfrm>
          <a:off x="1061198" y="1930400"/>
          <a:ext cx="8735173" cy="204401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2587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8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80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80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80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3801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Ποια Υπηρεσία του Δήμου πιστεύετε ότι υστερεί περισσότερο όσον αφορά την παρουσία κατάλληλα εκπαιδευμένου προσωπικού και την ανταπόκρισή του;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036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ΤΕΧΝΙΚΗ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ΚΑΘΑΡΙΟΤΗΤΑΣ / ΠΕΡΙΒΑΛΛΟΝΤΟΣ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ΟΙΚΟΝΟΜΙΚΗ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ΔΙΟΙΚΗΤΙΚΗ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ΚΑΜΙΑ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ΑΛΛΗ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781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819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9,2%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414989"/>
              </p:ext>
            </p:extLst>
          </p:nvPr>
        </p:nvGraphicFramePr>
        <p:xfrm>
          <a:off x="1071474" y="4060031"/>
          <a:ext cx="8724900" cy="312816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74884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Ποια Υπηρεσία του Δήμου πιστεύετε ότι υστερεί περισσότερο όσον αφορά την παρουσία κατάλληλα εκπαιδευμένου προσωπικού και την ανταπόκρισή του;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0470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ΤΕΧΝΙΚΗ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ΚΑΘΑΡΙΟΤΗΤΑΣ / ΠΕΡΙΒΑΛΛΟΝΤΟΣ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ΟΙΚΟΝΟΜΙΚΗ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ΔΙΟΙΚΗΤΙΚΗ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ΚΑΜΙΑ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ΑΛΛΗ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2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2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952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6,8%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1A6B833D-F203-4D4E-8F0E-7F7B6D5FA4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41B5982A-FF44-47AE-9073-D6C8949E88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38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61544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Στο διάστημα μετά τις δημοτικές εκλογές του 2019, πιστεύετε ότι ο Δήμος σας πήγε καλύτερα, χειρότερα ή ότι δεν άλλαξε και κάτι ιδιαίτερα;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312092"/>
              </p:ext>
            </p:extLst>
          </p:nvPr>
        </p:nvGraphicFramePr>
        <p:xfrm>
          <a:off x="881260" y="1943100"/>
          <a:ext cx="9193416" cy="151845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3823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2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24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42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24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0989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Στο διάστημα μετά τις δημοτικές εκλογές του 2019, πιστεύετε ότι ο Δήμος σας πήγε καλύτερα, χειρότερα ή ότι δεν άλλαξε και κάτι ιδιαίτερα;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7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Πήγε καλύτερα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Χειρότερα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Δεν άλλαξε κάτι ιδιαίτερα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85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33,3%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85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27,6%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47,8%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0,8%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61646"/>
              </p:ext>
            </p:extLst>
          </p:nvPr>
        </p:nvGraphicFramePr>
        <p:xfrm>
          <a:off x="889001" y="3797300"/>
          <a:ext cx="9193413" cy="34671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0922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5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5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5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75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4938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Στο διάστημα μετά τις δημοτικές εκλογές του 2019, πιστεύετε ότι ο Δήμος σας πήγε καλύτερα, χειρότερα ή ότι δεν άλλαξε και κάτι ιδιαίτερα;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82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Πήγε καλύτερα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Χειρότερα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Δεν άλλαξε κάτι ιδιαίτερα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82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47,8%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82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29,9%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48,7%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829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33,7%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44,7%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0,5%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6">
            <a:extLst>
              <a:ext uri="{FF2B5EF4-FFF2-40B4-BE49-F238E27FC236}">
                <a16:creationId xmlns:a16="http://schemas.microsoft.com/office/drawing/2014/main" id="{C76CFF0D-0571-4D79-96AB-84334B9674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53990619-32A2-4E72-928D-13B7CA99A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327495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027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Ποια Υπηρεσία του Δήμου πιστεύετε ότι υστερεί περισσότερο όσον αφορά την παρουσία κατάλληλα εκπαιδευμένου προσωπικού και την ανταπόκρισή του; 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182462"/>
              </p:ext>
            </p:extLst>
          </p:nvPr>
        </p:nvGraphicFramePr>
        <p:xfrm>
          <a:off x="1112570" y="2149510"/>
          <a:ext cx="8724900" cy="4917434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25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831648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Ποια Υπηρεσία του Δήμου πιστεύετε ότι υστερεί περισσότερο όσον αφορά την παρουσία κατάλληλα εκπαιδευμένου προσωπικού και την ανταπόκρισή του;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0787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ΤΕΧΝΙΚΗ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ΚΑΘΑΡΙΟΤΗΤΑΣ / ΠΕΡΙΒΑΛΛΟΝΤΟΣ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ΟΙΚΟΝΟΜΙΚΗ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ΔΙΟΙΚΗΤΙΚΗ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ΚΑΜΙΑ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ΑΛΛΗ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005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164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164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26,4%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164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11,8%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DB29A273-2E30-4F46-88BF-30711CECE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4DFD6D30-F15B-4D8F-BB43-C36EC5DAD3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6816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122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η Αποκεντρωμένη Διοίκηση έχει να διαδραματίσει ρόλο ή ότι θα έπρεπε να καταργηθεί;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3885052"/>
              </p:ext>
            </p:extLst>
          </p:nvPr>
        </p:nvGraphicFramePr>
        <p:xfrm>
          <a:off x="744340" y="1398588"/>
          <a:ext cx="9338072" cy="580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9A8C18F1-91B4-467C-A565-EAA05E4D66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873307D3-11CF-4711-821B-835A932C3F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646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η Αποκεντρωμένη Διοίκηση έχει να διαδραματίσει ρόλο ή ότι θα έπρεπε να καταργηθεί;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8209369"/>
              </p:ext>
            </p:extLst>
          </p:nvPr>
        </p:nvGraphicFramePr>
        <p:xfrm>
          <a:off x="744341" y="2108200"/>
          <a:ext cx="9338073" cy="153670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12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684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Πιστεύετε ότι η Αποκεντρωμένη Διοίκηση έχει να διαδραματίσει ρόλο ή ότι θα έπρεπε να καταργηθεί;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764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Έχει σημαντικό ρόλο να διαδραματίσει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Πρέπει να καταργηθεί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Δεν έχω άποψη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4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64,9%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4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16,6%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6,6%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920711"/>
              </p:ext>
            </p:extLst>
          </p:nvPr>
        </p:nvGraphicFramePr>
        <p:xfrm>
          <a:off x="744340" y="4334161"/>
          <a:ext cx="9338073" cy="290483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12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163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Πιστεύετε ότι η Αποκεντρωμένη Διοίκηση έχει να διαδραματίσει ρόλο ή ότι θα έπρεπε να καταργηθεί;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3289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Έχει σημαντικό ρόλο να διαδραματίσει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Πρέπει να καταργηθεί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Δεν έχω άποψη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997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997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973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62,4%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7,4%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6FDBE9C9-8001-45CE-8803-D26B16E0F1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7C6E56C7-0296-4651-A3ED-FD6D54E804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912739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1170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Πιστεύετε ότι η Αποκεντρωμένη Διοίκηση έχει να διαδραματίσει ρόλο ή ότι θα έπρεπε να καταργηθεί;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935788"/>
              </p:ext>
            </p:extLst>
          </p:nvPr>
        </p:nvGraphicFramePr>
        <p:xfrm>
          <a:off x="744340" y="2171076"/>
          <a:ext cx="9338072" cy="4699625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12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83271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Πιστεύετε ότι η Αποκεντρωμένη Διοίκηση έχει να διαδραματίσει ρόλο ή ότι θα έπρεπε να καταργηθεί;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496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Έχει σημαντικό ρόλο να διαδραματίσει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Πρέπει να καταργηθεί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Δεν έχω άποψη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157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60,8%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18,5%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9,1%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2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32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14,2%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13,2%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83271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10,3%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7150FE7E-9E91-4E5A-AB22-F9FF10C8A7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51119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>
            <a:extLst>
              <a:ext uri="{FF2B5EF4-FFF2-40B4-BE49-F238E27FC236}">
                <a16:creationId xmlns:a16="http://schemas.microsoft.com/office/drawing/2014/main" id="{F2F260EC-D3D8-4F95-B84D-A14F5A0CD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67202" y="4657758"/>
            <a:ext cx="4687832" cy="1084555"/>
          </a:xfrm>
        </p:spPr>
        <p:txBody>
          <a:bodyPr/>
          <a:lstStyle/>
          <a:p>
            <a:pPr eaLnBrk="1" hangingPunct="1"/>
            <a:r>
              <a:rPr lang="el-GR" altLang="el-GR" sz="3789" b="1" dirty="0">
                <a:solidFill>
                  <a:srgbClr val="C00000"/>
                </a:solidFill>
                <a:latin typeface="Calibri" panose="020F0502020204030204" pitchFamily="34" charset="0"/>
              </a:rPr>
              <a:t>ΤΕΛΟΣ ΠΑΡΟΥΣΙΑΣΗΣ</a:t>
            </a:r>
            <a:endParaRPr lang="en-US" altLang="el-GR" sz="3789" b="1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45059" name="Picture 5">
            <a:extLst>
              <a:ext uri="{FF2B5EF4-FFF2-40B4-BE49-F238E27FC236}">
                <a16:creationId xmlns:a16="http://schemas.microsoft.com/office/drawing/2014/main" id="{79302708-10F3-4F88-B588-564556B26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99" y="223679"/>
            <a:ext cx="5315634" cy="2768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F2A6D3FC-8186-4300-923B-16A0A3B654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E5BF5681-0422-4822-A5CC-6A1FFBF209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059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/>
              <a:t>Στο διάστημα μετά τις δημοτικές εκλογές του 2019, πιστεύετε ότι ο Δήμος σας πήγε καλύτερα, χειρότερα ή ότι δεν άλλαξε και κάτι ιδιαίτερα;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7515150"/>
              </p:ext>
            </p:extLst>
          </p:nvPr>
        </p:nvGraphicFramePr>
        <p:xfrm>
          <a:off x="744340" y="2073630"/>
          <a:ext cx="9338072" cy="4974868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2125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32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6665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Στο διάστημα μετά τις δημοτικές εκλογές του 2019, πιστεύετε ότι ο Δήμος σας πήγε καλύτερα, χειρότερα ή ότι δεν άλλαξε και κάτι ιδιαίτερα;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3368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Πήγε καλύτερα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Χειρότερα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Δεν άλλαξε κάτι ιδιαίτερα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296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30,5%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49,2%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974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 dirty="0">
                          <a:effectLst/>
                        </a:rPr>
                        <a:t>20.000- 50.000 κάτοικοι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25,2%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45,4%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974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23,0%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45,1%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09745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31,8%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48,7%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6">
            <a:extLst>
              <a:ext uri="{FF2B5EF4-FFF2-40B4-BE49-F238E27FC236}">
                <a16:creationId xmlns:a16="http://schemas.microsoft.com/office/drawing/2014/main" id="{D2BB5A61-0667-4F12-B6C2-7AA33C622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76D39FBF-FDD1-40C8-A845-BBD55E3751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97470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567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Κατά την περίοδο της πανδημίας του κορονοϊού, θεωρείτε ότι οι Δήμοι συνέβαλαν στην αντιμετώπισή της και γενικότερα προσέφεραν απαραίτητες υπηρεσίες στους δημότες;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407921"/>
              </p:ext>
            </p:extLst>
          </p:nvPr>
        </p:nvGraphicFramePr>
        <p:xfrm>
          <a:off x="744340" y="1828800"/>
          <a:ext cx="9338072" cy="5424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8DFED43A-2756-4D2B-B398-19B5000721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F1DAE7FC-4C69-4CB7-AEFB-B9E68D3BA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07823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l-GR" sz="2000" b="1" dirty="0"/>
              <a:t>Κατά την περίοδο της πανδημίας του κορονοϊού, θεωρείτε ότι οι Δήμοι συνέβαλαν στην αντιμετώπισή της και γενικότερα προσέφεραν απαραίτητες υπηρεσίες στους δημότες;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447048"/>
              </p:ext>
            </p:extLst>
          </p:nvPr>
        </p:nvGraphicFramePr>
        <p:xfrm>
          <a:off x="744340" y="1778000"/>
          <a:ext cx="9338071" cy="2082800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038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Κατά την περίοδο της πανδημίας του κορονοϊού, θεωρείτε ότι οι Δήμοι συνέβαλαν στην αντιμετώπισή της και γενικότερα προσέφεραν απαραίτητες υπηρεσίες στους δημότες;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093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ΟΧΙ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007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Αττική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25,2%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24,6%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890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Υπόλοιπη Ελλάδα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5,5%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55709"/>
              </p:ext>
            </p:extLst>
          </p:nvPr>
        </p:nvGraphicFramePr>
        <p:xfrm>
          <a:off x="744340" y="4060030"/>
          <a:ext cx="9338071" cy="3178969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16597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 dirty="0">
                          <a:effectLst/>
                        </a:rPr>
                        <a:t> 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Κατά την περίοδο της πανδημίας του κορονοϊού, θεωρείτε ότι οι Δήμοι συνέβαλαν στην αντιμετώπισή της και γενικότερα προσέφεραν απαραίτητες υπηρεσίες στους δημότες;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1656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ΟΧΙ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 dirty="0">
                          <a:effectLst/>
                        </a:rPr>
                        <a:t>ΔΓ/ΔΑ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57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αστικό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27,8%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57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ορεινό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14,3%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38,7%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57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νησιωτικό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21,7%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19,0%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17,5%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5,3%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" name="Εικόνα 5" descr="ΚΛΕΙΣΘΕΝΗΣ">
            <a:extLst>
              <a:ext uri="{FF2B5EF4-FFF2-40B4-BE49-F238E27FC236}">
                <a16:creationId xmlns:a16="http://schemas.microsoft.com/office/drawing/2014/main" id="{AC3E589F-17BF-42B4-A045-7CE22D54EB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6">
            <a:extLst>
              <a:ext uri="{FF2B5EF4-FFF2-40B4-BE49-F238E27FC236}">
                <a16:creationId xmlns:a16="http://schemas.microsoft.com/office/drawing/2014/main" id="{F6F3CAE3-DA0A-4F1D-BC25-1A5B221E6D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095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694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/>
              <a:t>Κατά την περίοδο της πανδημίας του κορονοϊού, θεωρείτε ότι οι Δήμοι συνέβαλαν στην αντιμετώπισή της και γενικότερα προσέφεραν απαραίτητες υπηρεσίες στους δημότες;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88202"/>
              </p:ext>
            </p:extLst>
          </p:nvPr>
        </p:nvGraphicFramePr>
        <p:xfrm>
          <a:off x="744340" y="1968910"/>
          <a:ext cx="9338070" cy="4990691"/>
        </p:xfrm>
        <a:graphic>
          <a:graphicData uri="http://schemas.openxmlformats.org/drawingml/2006/table">
            <a:tbl>
              <a:tblPr>
                <a:tableStyleId>{6E25E649-3F16-4E02-A733-19D2CDBF48F0}</a:tableStyleId>
              </a:tblPr>
              <a:tblGrid>
                <a:gridCol w="1781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13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56902">
                <a:tc rowSpan="2"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 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Κατά την περίοδο της πανδημίας του κορονοϊού, θεωρείτε ότι οι Δήμοι συνέβαλαν στην αντιμετώπισή της και γενικότερα προσέφεραν απαραίτητες υπηρεσίες στους δημότες;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675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ΝΑΙ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ΜΑΛΛΟΝ 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ΟΧΙ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200" b="1" u="none" strike="noStrike">
                          <a:effectLst/>
                        </a:rPr>
                        <a:t>ΔΓ/ΔΑ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668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0-20.000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23,0%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15,1%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36,2%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5,3%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448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20.000- 50.000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18,8%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18,4%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34,5%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6,1%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448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50.000- 100.000 κάτοικοι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22,6%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18,9%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27,4%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7,1%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4482">
                <a:tc>
                  <a:txBody>
                    <a:bodyPr/>
                    <a:lstStyle/>
                    <a:p>
                      <a:pPr algn="l" fontAlgn="t"/>
                      <a:r>
                        <a:rPr lang="el-GR" sz="1200" b="1" u="none" strike="noStrike">
                          <a:effectLst/>
                        </a:rPr>
                        <a:t>100.000 κάτοικοι και άνω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20,2%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24,0%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22,9%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>
                          <a:effectLst/>
                        </a:rPr>
                        <a:t>24,4%</a:t>
                      </a:r>
                      <a:endParaRPr lang="el-GR" sz="1200" b="1" i="0" u="none" strike="noStrike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1200" b="1" u="none" strike="noStrike" dirty="0">
                          <a:effectLst/>
                        </a:rPr>
                        <a:t>8,4%</a:t>
                      </a:r>
                      <a:endParaRPr lang="el-GR" sz="1200" b="1" i="0" u="none" strike="noStrike" dirty="0">
                        <a:effectLst/>
                        <a:latin typeface="Arial Gree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Εικόνα 3" descr="ΚΛΕΙΣΘΕΝΗΣ">
            <a:extLst>
              <a:ext uri="{FF2B5EF4-FFF2-40B4-BE49-F238E27FC236}">
                <a16:creationId xmlns:a16="http://schemas.microsoft.com/office/drawing/2014/main" id="{F17E2857-3E8C-4C25-B345-951E8AE7E1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1ABA6C6D-8DD6-4FD8-A597-0CE090B956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804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12281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el-GR" sz="2000" b="1" dirty="0"/>
              <a:t>Ποια είναι τα προβλήματα του Δήμου σας στα οποία πρέπει να δοθεί προτεραιότητα στο επόμενο διάστημα για να δώσει λύσεις η Δημοτική Αρχή στον Δήμο σας; </a:t>
            </a:r>
            <a:br>
              <a:rPr lang="el-GR" sz="2000" b="1" dirty="0"/>
            </a:br>
            <a:endParaRPr lang="el-GR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410801"/>
              </p:ext>
            </p:extLst>
          </p:nvPr>
        </p:nvGraphicFramePr>
        <p:xfrm>
          <a:off x="744339" y="1411288"/>
          <a:ext cx="9338072" cy="580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Εικόνα 4" descr="ΚΛΕΙΣΘΕΝΗΣ">
            <a:extLst>
              <a:ext uri="{FF2B5EF4-FFF2-40B4-BE49-F238E27FC236}">
                <a16:creationId xmlns:a16="http://schemas.microsoft.com/office/drawing/2014/main" id="{C5EC02BC-2EFC-484D-995F-1230E0FAD6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800" y="7396363"/>
            <a:ext cx="1537881" cy="65822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5ED0AE00-7DB9-43C6-B62A-7032B9E143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6" y="7396363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1507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1012</TotalTime>
  <Words>3970</Words>
  <Application>Microsoft Office PowerPoint</Application>
  <PresentationFormat>B4 (ISO) Paper (250x353 mm)</PresentationFormat>
  <Paragraphs>988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44</vt:i4>
      </vt:variant>
    </vt:vector>
  </HeadingPairs>
  <TitlesOfParts>
    <vt:vector size="52" baseType="lpstr">
      <vt:lpstr>Arial</vt:lpstr>
      <vt:lpstr>Arial Black</vt:lpstr>
      <vt:lpstr>Arial Greek</vt:lpstr>
      <vt:lpstr>Calibri</vt:lpstr>
      <vt:lpstr>Calibri Light</vt:lpstr>
      <vt:lpstr>Office Theme</vt:lpstr>
      <vt:lpstr>1_Office Theme</vt:lpstr>
      <vt:lpstr>2_Office Theme</vt:lpstr>
      <vt:lpstr>  ΜΑΙΟΣ  2022</vt:lpstr>
      <vt:lpstr>Ταυτότητα Έρευνας</vt:lpstr>
      <vt:lpstr>Στο διάστημα μετά τις δημοτικές εκλογές του 2019, πιστεύετε ότι ο Δήμος σας πήγε καλύτερα, χειρότερα ή ότι δεν άλλαξε και κάτι ιδιαίτερα; </vt:lpstr>
      <vt:lpstr>Στο διάστημα μετά τις δημοτικές εκλογές του 2019, πιστεύετε ότι ο Δήμος σας πήγε καλύτερα, χειρότερα ή ότι δεν άλλαξε και κάτι ιδιαίτερα; </vt:lpstr>
      <vt:lpstr>Στο διάστημα μετά τις δημοτικές εκλογές του 2019, πιστεύετε ότι ο Δήμος σας πήγε καλύτερα, χειρότερα ή ότι δεν άλλαξε και κάτι ιδιαίτερα; </vt:lpstr>
      <vt:lpstr>Κατά την περίοδο της πανδημίας του κορονοϊού, θεωρείτε ότι οι Δήμοι συνέβαλαν στην αντιμετώπισή της και γενικότερα προσέφεραν απαραίτητες υπηρεσίες στους δημότες; </vt:lpstr>
      <vt:lpstr>Κατά την περίοδο της πανδημίας του κορονοϊού, θεωρείτε ότι οι Δήμοι συνέβαλαν στην αντιμετώπισή της και γενικότερα προσέφεραν απαραίτητες υπηρεσίες στους δημότες; </vt:lpstr>
      <vt:lpstr>Κατά την περίοδο της πανδημίας του κορονοϊού, θεωρείτε ότι οι Δήμοι συνέβαλαν στην αντιμετώπισή της και γενικότερα προσέφεραν απαραίτητες υπηρεσίες στους δημότες; </vt:lpstr>
      <vt:lpstr>Ποια είναι τα προβλήματα του Δήμου σας στα οποία πρέπει να δοθεί προτεραιότητα στο επόμενο διάστημα για να δώσει λύσεις η Δημοτική Αρχή στον Δήμο σας;  </vt:lpstr>
      <vt:lpstr>Συνολικά, πόσο ικανοποιημένος/η είστε από το συνολικό έργο του Δημάρχου και της Δημοτικής Αρχής από τις Δημοτικές εκλογές του 2019 μέχρι σήμερα; </vt:lpstr>
      <vt:lpstr>Συνολικά, πόσο ικανοποιημένος/η είστε από το συνολικό έργο του Δημάρχου και της Δημοτικής Αρχής από τις Δημοτικές εκλογές του 2019 μέχρι σήμερα; </vt:lpstr>
      <vt:lpstr>Συνολικά, πόσο ικανοποιημένος/η είστε από το συνολικό έργο του Δημάρχου και της Δημοτικής Αρχής από τις Δημοτικές εκλογές του 2019 μέχρι σήμερα; </vt:lpstr>
      <vt:lpstr>Ποιοι είναι οι βασικοί παράγοντες  που κατά την γνώμη σας εμπόδισαν και εμποδίζουν τον Δήμο να είναι πιο αποτελεσματικός και αποδοτικός; </vt:lpstr>
      <vt:lpstr>Για τα προβλήματα που αντιμετωπίζετε, έχετε πάντα σαφές, γνωρίζετε αν θα πρέπει να απευθυνθείτε στον Δήμο, στην Περιφέρεια ή στην Κεντρική εξουσία; </vt:lpstr>
      <vt:lpstr>Για τα προβλήματα που αντιμετωπίζετε, έχετε πάντα σαφές, γνωρίζετε αν θα πρέπει να απευθυνθείτε στον Δήμο, στην Περιφέρεια ή στην Κεντρική εξουσία; </vt:lpstr>
      <vt:lpstr>Για τα προβλήματα που αντιμετωπίζετε, έχετε πάντα σαφές, γνωρίζετε αν θα πρέπει να απευθυνθείτε στον Δήμο, στην Περιφέρεια ή στην Κεντρική εξουσία; </vt:lpstr>
      <vt:lpstr>Θεωρείτε ότι χρειάζεται σαφής διάκριση αρμοδιοτήτων ανάμεσα στην Τοπική και Περιφερειακή Αυτοδιοίκηση από το Κεντρικό Κράτος στο πλαίσιο μίας νέας Διοικητικής Οργάνωσής του ή ότι η σημερινή κατάσταση είναι ικανοποιητική; </vt:lpstr>
      <vt:lpstr>Θεωρείτε ότι χρειάζεται σαφής διάκριση αρμοδιοτήτων ανάμεσα στην Τοπική και Περιφερειακή Αυτοδιοίκηση από το Κεντρικό Κράτος στο πλαίσιο μίας νέας Διοικητικής Οργάνωσής του ή ότι η σημερινή κατάσταση είναι ικανοποιητική; </vt:lpstr>
      <vt:lpstr>Θεωρείτε ότι χρειάζεται σαφής διάκριση αρμοδιοτήτων ανάμεσα στην Τοπική και Περιφερειακή Αυτοδιοίκηση από το Κεντρικό Κράτος στο πλαίσιο μίας νέας Διοικητικής Οργάνωσής του ή ότι η σημερινή κατάσταση είναι ικανοποιητική; </vt:lpstr>
      <vt:lpstr>Θεωρείτε ότι θα ήταν θετικό για τους δημότες να αναλάβουν οι Δήμοι κι άλλες αρμοδιότητες (π.χ. Νοσοκομεία, Σχολεία) με την προϋπόθεση ότι θα υπάρχει ανακατανομή πόρων και θα εξασφαλιστεί η ύπαρξη  κατάλληλου, εξειδικευμένου προσωπικού;  </vt:lpstr>
      <vt:lpstr>Θεωρείτε ότι θα ήταν θετικό για τους δημότες να αναλάβουν οι Δήμοι κι άλλες αρμοδιότητες (π.χ. Νοσοκομεία, Σχολεία) με την προϋπόθεση ότι θα υπάρχει ανακατανομή πόρων και θα εξασφαλιστεί η ύπαρξη  κατάλληλου, εξειδικευμένου προσωπικού;  </vt:lpstr>
      <vt:lpstr>Θεωρείτε ότι θα ήταν θετικό για τους δημότες να αναλάβουν οι Δήμοι κι άλλες αρμοδιότητες (π.χ. Νοσοκομεία, Σχολεία) με την προϋπόθεση ότι θα υπάρχει ανακατανομή πόρων και θα εξασφαλιστεί η ύπαρξη  κατάλληλου, εξειδικευμένου προσωπικού;  </vt:lpstr>
      <vt:lpstr>Θεωρείτε  ότι μετά την κρίση του κορονοϊού και με δεδομένη τη οικονομική κρίση, οι Δήμοι διαθέτουν βιωσιμότητα... </vt:lpstr>
      <vt:lpstr>Θεωρείτε  ότι μετά την κρίση του κορονοϊού και με δεδομένη τη οικονομική κρίση, οι Δήμοι διαθέτουν βιωσιμότητα... </vt:lpstr>
      <vt:lpstr>Θεωρείτε  ότι μετά την κρίση του κορονοϊού και με δεδομένη τη οικονομική κρίση, οι Δήμοι διαθέτουν βιωσιμότητα... </vt:lpstr>
      <vt:lpstr>Υπήρχε στο προηγούμενο διάστημα διεκδίκηση, κατάθεση συγκεκριμένων προτάσεων και εξασφάλιση χρηματοδότησης έργων και πρωτοβουλιών του Δήμου από διάφορα χρηματοδοτικά προγράμματα;  </vt:lpstr>
      <vt:lpstr>Υπήρχε στο προηγούμενο διάστημα διεκδίκηση, κατάθεση συγκεκριμένων προτάσεων και εξασφάλιση χρηματοδότησης έργων και πρωτοβουλιών του Δήμου από διάφορα χρηματοδοτικά προγράμματα;  </vt:lpstr>
      <vt:lpstr>Υπήρχε στο προηγούμενο διάστημα διεκδίκηση, κατάθεση συγκεκριμένων προτάσεων και εξασφάλιση χρηματοδότησης έργων και πρωτοβουλιών του Δήμου από διάφορα χρηματοδοτικά προγράμματα;  </vt:lpstr>
      <vt:lpstr>Εκτιμάτε ότι οι Δήμοι διαθέτουν αξιόπιστο εισπρακτικό μηχανισμό για τα τέλη και πρόστιμα που επιβάλουν και οφείλουν να εισπράτουν;  </vt:lpstr>
      <vt:lpstr>Εκτιμάτε ότι οι Δήμοι διαθέτουν αξιόπιστο εισπρακτικό μηχανισμό για τα τέλη και πρόστιμα που επιβάλουν και οφείλουν να εισπράτουν;  </vt:lpstr>
      <vt:lpstr>Εκτιμάτε ότι οι Δήμοι διαθέτουν αξιόπιστο εισπρακτικό μηχανισμό για τα τέλη και πρόστιμα που επιβάλουν και οφείλουν να εισπράτουν;  </vt:lpstr>
      <vt:lpstr>Θεωρείτε ότι θα ήταν καλύτερα να ενισχυθεί η Οικονομική Αυτοτέλεια των Δήμων με μέτρα όπως Φορολογική Αποκέντρωση, απόδοση σε αυτούς τους ΕΝΦΙΑ κ.α.</vt:lpstr>
      <vt:lpstr>Θεωρείτε ότι θα ήταν καλύτερα να ενισχυθεί η Οικονομική Αυτοτέλεια των Δήμων με μέτρα όπως Φορολογική Αποκέντρωση, απόδοση σε αυτούς τους ΕΝΦΙΑ κ.α.</vt:lpstr>
      <vt:lpstr>Θεωρείτε ότι θα ήταν καλύτερα να ενισχυθεί η Οικονομική Αυτοτέλεια των Δήμων με μέτρα όπως Φορολογική Αποκέντρωση, απόδοση σε αυτούς τους ΕΝΦΙΑ κ.α.</vt:lpstr>
      <vt:lpstr>Θεωρείτε ότι οι Δήμοι με το κατάλληλο πλαίσιο λειτουργίας μπορούν να διαδραματίσουν ένα πιο ενεργητικό ρόλο στην παραγωγική ανασυγκρότηση της χώρας και την ενίσχυση της Ανάπτυξης της χώρας; </vt:lpstr>
      <vt:lpstr>Θεωρείτε ότι οι Δήμοι με το κατάλληλο πλαίσιο λειτουργίας μπορούν να διαδραματίσουν ένα πιο ενεργητικό ρόλο στην παραγωγική ανασυγκρότηση της χώρας και την ενίσχυση της Ανάπτυξης της χώρας; </vt:lpstr>
      <vt:lpstr>Θεωρείτε ότι οι Δήμοι με το κατάλληλο πλαίσιο λειτουργίας μπορούν να διαδραματίσουν ένα πιο ενεργητικό ρόλο στην παραγωγική ανασυγκρότηση της χώρας και την ενίσχυση της Ανάπτυξης της χώρας; </vt:lpstr>
      <vt:lpstr>Ποια Υπηρεσία του Δήμου πιστεύετε ότι υστερεί περισσότερο όσον αφορά την παρουσία κατάλληλα εκπαιδευμένου προσωπικού και την ανταπόκρισή του; </vt:lpstr>
      <vt:lpstr>Ποια Υπηρεσία του Δήμου πιστεύετε ότι υστερεί περισσότερο όσον αφορά την παρουσία κατάλληλα εκπαιδευμένου προσωπικού και την ανταπόκρισή του; </vt:lpstr>
      <vt:lpstr>Ποια Υπηρεσία του Δήμου πιστεύετε ότι υστερεί περισσότερο όσον αφορά την παρουσία κατάλληλα εκπαιδευμένου προσωπικού και την ανταπόκρισή του; </vt:lpstr>
      <vt:lpstr>Πιστεύετε ότι η Αποκεντρωμένη Διοίκηση έχει να διαδραματίσει ρόλο ή ότι θα έπρεπε να καταργηθεί;</vt:lpstr>
      <vt:lpstr>Πιστεύετε ότι η Αποκεντρωμένη Διοίκηση έχει να διαδραματίσει ρόλο ή ότι θα έπρεπε να καταργηθεί;</vt:lpstr>
      <vt:lpstr>Πιστεύετε ότι η Αποκεντρωμένη Διοίκηση έχει να διαδραματίσει ρόλο ή ότι θα έπρεπε να καταργηθεί;</vt:lpstr>
      <vt:lpstr>ΤΕΛΟΣ ΠΑΡΟΥΣΙΑΣΗΣ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Zaharias Zoupis</cp:lastModifiedBy>
  <cp:revision>155</cp:revision>
  <dcterms:created xsi:type="dcterms:W3CDTF">2021-02-20T11:15:26Z</dcterms:created>
  <dcterms:modified xsi:type="dcterms:W3CDTF">2022-05-14T06:20:06Z</dcterms:modified>
</cp:coreProperties>
</file>